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slideMasters/slideMaster1.xml" ContentType="application/vnd.openxmlformats-officedocument.presentationml.slideMaster+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slides/slide1.xml" ContentType="application/vnd.openxmlformats-officedocument.presentationml.slide+xml"/>
  <Override PartName="/ppt/notesSlides/notesSlide2.xml" ContentType="application/vnd.openxmlformats-officedocument.presentationml.notesSlide+xml"/>
  <Override PartName="/ppt/slides/slide2.xml" ContentType="application/vnd.openxmlformats-officedocument.presentationml.slide+xml"/>
  <Override PartName="/ppt/notesSlides/notesSlide3.xml" ContentType="application/vnd.openxmlformats-officedocument.presentationml.notesSlide+xml"/>
  <Override PartName="/ppt/slides/slide3.xml" ContentType="application/vnd.openxmlformats-officedocument.presentationml.slide+xml"/>
  <Override PartName="/ppt/notesSlides/notesSlide4.xml" ContentType="application/vnd.openxmlformats-officedocument.presentationml.notesSlide+xml"/>
  <Override PartName="/ppt/slides/slide4.xml" ContentType="application/vnd.openxmlformats-officedocument.presentationml.slide+xml"/>
  <Override PartName="/ppt/notesSlides/notesSlide5.xml" ContentType="application/vnd.openxmlformats-officedocument.presentationml.notesSlide+xml"/>
  <Override PartName="/ppt/slides/slide5.xml" ContentType="application/vnd.openxmlformats-officedocument.presentationml.slide+xml"/>
  <Override PartName="/ppt/notesSlides/notesSlide6.xml" ContentType="application/vnd.openxmlformats-officedocument.presentationml.notesSlide+xml"/>
  <Override PartName="/ppt/slides/slide6.xml" ContentType="application/vnd.openxmlformats-officedocument.presentationml.slide+xml"/>
  <Override PartName="/ppt/notesSlides/notesSlide7.xml" ContentType="application/vnd.openxmlformats-officedocument.presentationml.notesSlide+xml"/>
  <Override PartName="/ppt/slides/slide7.xml" ContentType="application/vnd.openxmlformats-officedocument.presentationml.slide+xml"/>
  <Override PartName="/ppt/notesSlides/notesSlide8.xml" ContentType="application/vnd.openxmlformats-officedocument.presentationml.notesSlide+xml"/>
  <Override PartName="/ppt/slides/slide8.xml" ContentType="application/vnd.openxmlformats-officedocument.presentationml.slide+xml"/>
  <Override PartName="/ppt/notesSlides/notesSlide9.xml" ContentType="application/vnd.openxmlformats-officedocument.presentationml.notesSlide+xml"/>
  <Override PartName="/ppt/slides/slide9.xml" ContentType="application/vnd.openxmlformats-officedocument.presentationml.slide+xml"/>
  <Override PartName="/ppt/slides/slide10.xml" ContentType="application/vnd.openxmlformats-officedocument.presentationml.slide+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60" r:id="rId1"/>
  </p:sldMasterIdLst>
  <p:notesMasterIdLst>
    <p:notesMasterId r:id="rId2"/>
  </p:notesMasterIdLst>
  <p:sldIdLst>
    <p:sldId id="256" r:id="rId4"/>
    <p:sldId id="257" r:id="rId5"/>
    <p:sldId id="258" r:id="rId6"/>
    <p:sldId id="259" r:id="rId7"/>
    <p:sldId id="260" r:id="rId8"/>
    <p:sldId id="261" r:id="rId9"/>
    <p:sldId id="262" r:id="rId10"/>
    <p:sldId id="263" r:id="rId11"/>
    <p:sldId id="264" r:id="rId12"/>
    <p:sldId id="265" r:id="rId13"/>
  </p:sldIdLst>
  <p:sldSz cx="14630400" cy="8229600"/>
  <p:notesSz cx="6857895" cy="9143861"/>
  <p:kinsoku lang="zh-CN" invalStChars="!%),.:;?]}¨·ˇˉ་―‖’”…‰∶、。〃々〉》」』】〕〗！＂＇％），．：；？］｀｜｝～￠" invalEndChars="([{·‘“〈《「『【〔〖（．［｛￡￥"/>
  <p:defaultTextStyle>
    <a:defPPr>
      <a:defRPr lang="zh-CN"/>
    </a:defPPr>
    <a:lvl1pPr marL="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1pPr>
    <a:lvl2pPr marL="4572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2pPr>
    <a:lvl3pPr marL="914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3pPr>
    <a:lvl4pPr marL="13716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4pPr>
    <a:lvl5pPr marL="18288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5pPr>
    <a:lvl6pPr marL="22860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6pPr>
    <a:lvl7pPr marL="27432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7pPr>
    <a:lvl8pPr marL="3200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8pPr>
    <a:lvl9pPr marL="3200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showNarration="1">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11" autoAdjust="0"/>
    <p:restoredTop sz="99500" autoAdjust="0"/>
  </p:normalViewPr>
  <p:slideViewPr>
    <p:cSldViewPr snapToGrid="0" snapToObjects="1">
      <p:cViewPr varScale="1">
        <p:scale>
          <a:sx n="70" d="100"/>
          <a:sy n="70" d="100"/>
        </p:scale>
        <p:origin x="0" y="0"/>
      </p:cViewPr>
      <p:guideLst/>
    </p:cSldViewPr>
  </p:slideViewPr>
  <p:outlineViewPr>
    <p:cViewPr>
      <p:scale>
        <a:sx n="33" d="100"/>
        <a:sy n="33" d="100"/>
      </p:scale>
      <p:origin x="0" y="0"/>
    </p:cViewPr>
    <p:sldLst/>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7" d="100"/>
          <a:sy n="57" d="100"/>
        </p:scale>
        <p:origin x="0" y="0"/>
      </p:cViewPr>
      <p:guideLst/>
    </p:cSldViewPr>
  </p:notes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theme" Target="theme/theme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218037"/>
      </p:ext>
    </p:extLst>
  </p:cSld>
  <p:clrMap bg1="lt1" tx1="dk1" bg2="lt2" tx2="dk2" accent1="accent1" accent2="accent2" accent3="accent3" accent4="accent4" accent5="accent5" accent6="accent6" hlink="hlink" folHlink="folHlink"/>
  <p:hf sldNum="1" hdr="0" ftr="0" dt="0"/>
  <p:notesStyle>
    <a:lvl1pPr marL="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1pPr>
    <a:lvl2pPr marL="457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2pPr>
    <a:lvl3pPr marL="914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3pPr>
    <a:lvl4pPr marL="13716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4pPr>
    <a:lvl5pPr marL="18288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5pPr>
    <a:lvl6pPr marL="22860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6pPr>
    <a:lvl7pPr marL="2743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7pPr>
    <a:lvl8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8pPr>
    <a:lvl9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对象"/>
          <p:cNvSpPr>
            <a:spLocks noGrp="1" noChangeAspect="1"/>
          </p:cNvSpPr>
          <p:nvPr>
            <p:ph type="sldImg"/>
          </p:nvPr>
        </p:nvSpPr>
        <p:spPr>
          <a:xfrm rot="0">
            <a:off x="0" y="0"/>
            <a:ext cx="0" cy="0"/>
          </a:xfrm>
          <a:prstGeom prst="rect"/>
          <a:noFill/>
          <a:ln w="12700" cmpd="sng" cap="flat">
            <a:noFill/>
            <a:prstDash val="solid"/>
            <a:miter/>
          </a:ln>
        </p:spPr>
      </p:sp>
      <p:sp>
        <p:nvSpPr>
          <p:cNvPr id="8"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9"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1</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295855704"/>
      </p:ext>
    </p:extLst>
  </p:cSld>
  <p:clrMapOvr>
    <a:masterClrMapping/>
  </p:clrMapOvr>
</p:notes>
</file>

<file path=ppt/notesSlides/notesSlide2.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24" name="对象"/>
          <p:cNvSpPr>
            <a:spLocks noGrp="1" noChangeAspect="1"/>
          </p:cNvSpPr>
          <p:nvPr>
            <p:ph type="sldImg"/>
          </p:nvPr>
        </p:nvSpPr>
        <p:spPr>
          <a:xfrm rot="0">
            <a:off x="0" y="0"/>
            <a:ext cx="0" cy="0"/>
          </a:xfrm>
          <a:prstGeom prst="rect"/>
          <a:noFill/>
          <a:ln w="12700" cmpd="sng" cap="flat">
            <a:noFill/>
            <a:prstDash val="solid"/>
            <a:miter/>
          </a:ln>
        </p:spPr>
      </p:sp>
      <p:sp>
        <p:nvSpPr>
          <p:cNvPr id="25"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26"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2</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92909010"/>
      </p:ext>
    </p:extLst>
  </p:cSld>
  <p:clrMapOvr>
    <a:masterClrMapping/>
  </p:clrMapOvr>
</p:notes>
</file>

<file path=ppt/notesSlides/notesSlide3.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41" name="对象"/>
          <p:cNvSpPr>
            <a:spLocks noGrp="1" noChangeAspect="1"/>
          </p:cNvSpPr>
          <p:nvPr>
            <p:ph type="sldImg"/>
          </p:nvPr>
        </p:nvSpPr>
        <p:spPr>
          <a:xfrm rot="0">
            <a:off x="0" y="0"/>
            <a:ext cx="0" cy="0"/>
          </a:xfrm>
          <a:prstGeom prst="rect"/>
          <a:noFill/>
          <a:ln w="12700" cmpd="sng" cap="flat">
            <a:noFill/>
            <a:prstDash val="solid"/>
            <a:miter/>
          </a:ln>
        </p:spPr>
      </p:sp>
      <p:sp>
        <p:nvSpPr>
          <p:cNvPr id="42"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43"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3</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24678112"/>
      </p:ext>
    </p:extLst>
  </p:cSld>
  <p:clrMapOvr>
    <a:masterClrMapping/>
  </p:clrMapOvr>
</p:notes>
</file>

<file path=ppt/notesSlides/notesSlide4.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52" name="对象"/>
          <p:cNvSpPr>
            <a:spLocks noGrp="1" noChangeAspect="1"/>
          </p:cNvSpPr>
          <p:nvPr>
            <p:ph type="sldImg"/>
          </p:nvPr>
        </p:nvSpPr>
        <p:spPr>
          <a:xfrm rot="0">
            <a:off x="0" y="0"/>
            <a:ext cx="0" cy="0"/>
          </a:xfrm>
          <a:prstGeom prst="rect"/>
          <a:noFill/>
          <a:ln w="12700" cmpd="sng" cap="flat">
            <a:noFill/>
            <a:prstDash val="solid"/>
            <a:miter/>
          </a:ln>
        </p:spPr>
      </p:sp>
      <p:sp>
        <p:nvSpPr>
          <p:cNvPr id="53"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54"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4</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762046236"/>
      </p:ext>
    </p:extLst>
  </p:cSld>
  <p:clrMapOvr>
    <a:masterClrMapping/>
  </p:clrMapOvr>
</p:notes>
</file>

<file path=ppt/notesSlides/notesSlide5.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67" name="对象"/>
          <p:cNvSpPr>
            <a:spLocks noGrp="1" noChangeAspect="1"/>
          </p:cNvSpPr>
          <p:nvPr>
            <p:ph type="sldImg"/>
          </p:nvPr>
        </p:nvSpPr>
        <p:spPr>
          <a:xfrm rot="0">
            <a:off x="0" y="0"/>
            <a:ext cx="0" cy="0"/>
          </a:xfrm>
          <a:prstGeom prst="rect"/>
          <a:noFill/>
          <a:ln w="12700" cmpd="sng" cap="flat">
            <a:noFill/>
            <a:prstDash val="solid"/>
            <a:miter/>
          </a:ln>
        </p:spPr>
      </p:sp>
      <p:sp>
        <p:nvSpPr>
          <p:cNvPr id="68"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69"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5</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922604496"/>
      </p:ext>
    </p:extLst>
  </p:cSld>
  <p:clrMapOvr>
    <a:masterClrMapping/>
  </p:clrMapOvr>
</p:notes>
</file>

<file path=ppt/notesSlides/notesSlide6.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85" name="对象"/>
          <p:cNvSpPr>
            <a:spLocks noGrp="1" noChangeAspect="1"/>
          </p:cNvSpPr>
          <p:nvPr>
            <p:ph type="sldImg"/>
          </p:nvPr>
        </p:nvSpPr>
        <p:spPr>
          <a:xfrm rot="0">
            <a:off x="0" y="0"/>
            <a:ext cx="0" cy="0"/>
          </a:xfrm>
          <a:prstGeom prst="rect"/>
          <a:noFill/>
          <a:ln w="12700" cmpd="sng" cap="flat">
            <a:noFill/>
            <a:prstDash val="solid"/>
            <a:miter/>
          </a:ln>
        </p:spPr>
      </p:sp>
      <p:sp>
        <p:nvSpPr>
          <p:cNvPr id="86"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87"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6</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884569717"/>
      </p:ext>
    </p:extLst>
  </p:cSld>
  <p:clrMapOvr>
    <a:masterClrMapping/>
  </p:clrMapOvr>
</p:notes>
</file>

<file path=ppt/notesSlides/notesSlide7.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03" name="对象"/>
          <p:cNvSpPr>
            <a:spLocks noGrp="1" noChangeAspect="1"/>
          </p:cNvSpPr>
          <p:nvPr>
            <p:ph type="sldImg"/>
          </p:nvPr>
        </p:nvSpPr>
        <p:spPr>
          <a:xfrm rot="0">
            <a:off x="0" y="0"/>
            <a:ext cx="0" cy="0"/>
          </a:xfrm>
          <a:prstGeom prst="rect"/>
          <a:noFill/>
          <a:ln w="12700" cmpd="sng" cap="flat">
            <a:noFill/>
            <a:prstDash val="solid"/>
            <a:miter/>
          </a:ln>
        </p:spPr>
      </p:sp>
      <p:sp>
        <p:nvSpPr>
          <p:cNvPr id="104"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105"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7</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607721622"/>
      </p:ext>
    </p:extLst>
  </p:cSld>
  <p:clrMapOvr>
    <a:masterClrMapping/>
  </p:clrMapOvr>
</p:notes>
</file>

<file path=ppt/notesSlides/notesSlide8.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21" name="对象"/>
          <p:cNvSpPr>
            <a:spLocks noGrp="1" noChangeAspect="1"/>
          </p:cNvSpPr>
          <p:nvPr>
            <p:ph type="sldImg"/>
          </p:nvPr>
        </p:nvSpPr>
        <p:spPr>
          <a:xfrm rot="0">
            <a:off x="0" y="0"/>
            <a:ext cx="0" cy="0"/>
          </a:xfrm>
          <a:prstGeom prst="rect"/>
          <a:noFill/>
          <a:ln w="12700" cmpd="sng" cap="flat">
            <a:noFill/>
            <a:prstDash val="solid"/>
            <a:miter/>
          </a:ln>
        </p:spPr>
      </p:sp>
      <p:sp>
        <p:nvSpPr>
          <p:cNvPr id="122"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123"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8</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446681041"/>
      </p:ext>
    </p:extLst>
  </p:cSld>
  <p:clrMapOvr>
    <a:masterClrMapping/>
  </p:clrMapOvr>
</p:notes>
</file>

<file path=ppt/notesSlides/notesSlide9.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33" name="对象"/>
          <p:cNvSpPr>
            <a:spLocks noGrp="1" noChangeAspect="1"/>
          </p:cNvSpPr>
          <p:nvPr>
            <p:ph type="sldImg"/>
          </p:nvPr>
        </p:nvSpPr>
        <p:spPr>
          <a:xfrm rot="0">
            <a:off x="0" y="0"/>
            <a:ext cx="0" cy="0"/>
          </a:xfrm>
          <a:prstGeom prst="rect"/>
          <a:noFill/>
          <a:ln w="12700" cmpd="sng" cap="flat">
            <a:noFill/>
            <a:prstDash val="solid"/>
            <a:miter/>
          </a:ln>
        </p:spPr>
      </p:sp>
      <p:sp>
        <p:nvSpPr>
          <p:cNvPr id="134"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135" name="文本框"/>
          <p:cNvSpPr txBox="1">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9</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986130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type="title" preserve="1">
  <p:cSld name="标题幻灯片">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ctrTitle"/>
          </p:nvPr>
        </p:nvSpPr>
        <p:spPr>
          <a:xfrm xmlns:a="http://schemas.openxmlformats.org/drawingml/2006/main">
            <a:off x="1097280" y="2556510"/>
            <a:ext cx="12435840" cy="1764030"/>
          </a:xfrm>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subTitle" idx="1"/>
          </p:nvPr>
        </p:nvSpPr>
        <p:spPr>
          <a:xfrm xmlns:a="http://schemas.openxmlformats.org/drawingml/2006/main">
            <a:off x="2194560" y="4663440"/>
            <a:ext cx="10241280" cy="2103120"/>
          </a:xfrm>
        </p:spPr>
        <p:txBody>
          <a:bodyPr xmlns:a="http://schemas.openxmlformats.org/drawingml/2006/main"/>
          <a:lstStyle xmlns:a="http://schemas.openxmlformats.org/drawingml/2006/main">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xmlns:a="http://schemas.openxmlformats.org/drawingml/2006/main">
            <a:r>
              <a:rPr lang="zh-CN" altLang="en-US" smtClean="0"/>
              <a:t>单击此处编辑母版副标题样式</a:t>
            </a:r>
            <a:endParaRPr lang="zh-CN" altLang="en-US"/>
          </a:p>
        </p:txBody>
      </p:sp>
    </p:spTree>
    <p:extLst>
      <p:ext uri="{BB962C8B-B14F-4D97-AF65-F5344CB8AC3E}">
        <p14:creationId xmlns:p14="http://schemas.microsoft.com/office/powerpoint/2010/main" val="899452192"/>
      </p:ext>
    </p:extLst>
  </p:cSld>
  <p:clrMapOvr>
    <a:masterClrMapping xmlns:a="http://schemas.openxmlformats.org/drawingml/2006/main"/>
  </p:clrMapOvr>
</p:sldLayout>
</file>

<file path=ppt/slideLayouts/slideLayout10.xml><?xml version="1.0" encoding="utf-8"?>
<p:sldLayout xmlns:p="http://schemas.openxmlformats.org/presentationml/2006/main" type="vertTx" preserve="1">
  <p:cSld name="标题和竖排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690687948"/>
      </p:ext>
    </p:extLst>
  </p:cSld>
  <p:clrMapOvr>
    <a:masterClrMapping xmlns:a="http://schemas.openxmlformats.org/drawingml/2006/main"/>
  </p:clrMapOvr>
</p:sldLayout>
</file>

<file path=ppt/slideLayouts/slideLayout11.xml><?xml version="1.0" encoding="utf-8"?>
<p:sldLayout xmlns:p="http://schemas.openxmlformats.org/presentationml/2006/main" type="vertTitleAndTx" preserve="1">
  <p:cSld name="垂直排列标题与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orient="vert"/>
          </p:nvPr>
        </p:nvSpPr>
        <p:spPr>
          <a:xfrm xmlns:a="http://schemas.openxmlformats.org/drawingml/2006/main">
            <a:off x="6629400" y="274638"/>
            <a:ext cx="2057400" cy="5851525"/>
          </a:xfrm>
        </p:spPr>
        <p:txBody>
          <a:bodyPr xmlns:a="http://schemas.openxmlformats.org/drawingml/2006/main" vert="eaVert"/>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a:xfrm xmlns:a="http://schemas.openxmlformats.org/drawingml/2006/main">
            <a:off x="457200" y="274638"/>
            <a:ext cx="6019800" cy="5851525"/>
          </a:xfrm>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085503339"/>
      </p:ext>
    </p:extLst>
  </p:cSld>
  <p:clrMapOvr>
    <a:masterClrMapping xmlns:a="http://schemas.openxmlformats.org/drawingml/2006/main"/>
  </p:clrMapOvr>
</p:sldLayout>
</file>

<file path=ppt/slideLayouts/slideLayout12.xml><?xml version="1.0" encoding="utf-8"?>
<p:sldLayout xmlns:p="http://schemas.openxmlformats.org/presentationml/2006/main" showMasterSp="0" preserve="1">
  <p:cSld name="自定义版式">
    <p:bg>
      <p:bgPr>
        <a:solidFill xmlns:a="http://schemas.openxmlformats.org/drawingml/2006/main">
          <a:schemeClr val="bg1"/>
        </a:solidFill>
      </p:bgPr>
    </p:bg>
    <p:spTree>
      <p:nvGrpSpPr>
        <p:cNvPr id="1" name=""/>
        <p:cNvGrpSpPr/>
        <p:nvPr/>
      </p:nvGrpSpPr>
      <p:grpSpPr>
        <a:xfrm xmlns:a="http://schemas.openxmlformats.org/drawingml/2006/main">
          <a:off x="0" y="0"/>
          <a:ext cx="0" cy="0"/>
          <a:chOff x="0" y="0"/>
          <a:chExt cx="0" cy="0"/>
        </a:xfrm>
      </p:grpSpPr>
      <p:pic>
        <p:nvPicPr>
          <p:cNvPr id="2" name="图片" descr="preencoded.png"/>
          <p:cNvPicPr>
            <a:picLocks xmlns:a="http://schemas.openxmlformats.org/drawingml/2006/main" noChangeAspect="1"/>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0" y="0"/>
            <a:ext cx="14630401" cy="8229600"/>
          </a:xfrm>
          <a:prstGeom xmlns:a="http://schemas.openxmlformats.org/drawingml/2006/main" prst="rect"/>
          <a:noFill xmlns:a="http://schemas.openxmlformats.org/drawingml/2006/main"/>
          <a:ln xmlns:a="http://schemas.openxmlformats.org/drawingml/2006/main" w="12700" cmpd="sng" cap="flat">
            <a:noFill/>
            <a:prstDash val="solid"/>
            <a:miter/>
          </a:ln>
        </p:spPr>
      </p:pic>
    </p:spTree>
    <p:extLst>
      <p:ext uri="{BB962C8B-B14F-4D97-AF65-F5344CB8AC3E}">
        <p14:creationId xmlns:p14="http://schemas.microsoft.com/office/powerpoint/2010/main" val="581711612"/>
      </p:ext>
    </p:extLst>
  </p:cSld>
  <p:clrMapOvr>
    <a:masterClrMapping xmlns:a="http://schemas.openxmlformats.org/drawingml/2006/main"/>
  </p:clrMapOvr>
</p:sldLayout>
</file>

<file path=ppt/slideLayouts/slideLayout2.xml><?xml version="1.0" encoding="utf-8"?>
<p:sldLayout xmlns:p="http://schemas.openxmlformats.org/presentationml/2006/main" type="obj" preserve="1">
  <p:cSld name="标题和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p:txBody>
          <a:bodyPr xmlns:a="http://schemas.openxmlformats.org/drawingml/2006/main"/>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2018847874"/>
      </p:ext>
    </p:extLst>
  </p:cSld>
  <p:clrMapOvr>
    <a:masterClrMapping xmlns:a="http://schemas.openxmlformats.org/drawingml/2006/main"/>
  </p:clrMapOvr>
</p:sldLayout>
</file>

<file path=ppt/slideLayouts/slideLayout3.xml><?xml version="1.0" encoding="utf-8"?>
<p:sldLayout xmlns:p="http://schemas.openxmlformats.org/presentationml/2006/main" type="secHead" preserve="1">
  <p:cSld name="节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722313" y="4406900"/>
            <a:ext cx="7772400" cy="1362075"/>
          </a:xfrm>
        </p:spPr>
        <p:txBody>
          <a:bodyPr xmlns:a="http://schemas.openxmlformats.org/drawingml/2006/main" anchor="t"/>
          <a:lstStyle xmlns:a="http://schemas.openxmlformats.org/drawingml/2006/main">
            <a:lvl1pPr algn="l">
              <a:defRPr sz="4000" b="1" cap="all"/>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722313" y="2906713"/>
            <a:ext cx="7772400" cy="1500187"/>
          </a:xfrm>
        </p:spPr>
        <p:txBody>
          <a:bodyPr xmlns:a="http://schemas.openxmlformats.org/drawingml/2006/main" anchor="b"/>
          <a:lstStyle xmlns:a="http://schemas.openxmlformats.org/drawingml/2006/main">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795078360"/>
      </p:ext>
    </p:extLst>
  </p:cSld>
  <p:clrMapOvr>
    <a:masterClrMapping xmlns:a="http://schemas.openxmlformats.org/drawingml/2006/main"/>
  </p:clrMapOvr>
</p:sldLayout>
</file>

<file path=ppt/slideLayouts/slideLayout4.xml><?xml version="1.0" encoding="utf-8"?>
<p:sldLayout xmlns:p="http://schemas.openxmlformats.org/presentationml/2006/main" type="twoObj" preserve="1">
  <p:cSld name="两栏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sz="half" idx="1"/>
          </p:nvPr>
        </p:nvSpPr>
        <p:spPr>
          <a:xfrm xmlns:a="http://schemas.openxmlformats.org/drawingml/2006/main">
            <a:off x="457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sz="half" idx="2"/>
          </p:nvPr>
        </p:nvSpPr>
        <p:spPr>
          <a:xfrm xmlns:a="http://schemas.openxmlformats.org/drawingml/2006/main">
            <a:off x="4648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654045885"/>
      </p:ext>
    </p:extLst>
  </p:cSld>
  <p:clrMapOvr>
    <a:masterClrMapping xmlns:a="http://schemas.openxmlformats.org/drawingml/2006/main"/>
  </p:clrMapOvr>
</p:sldLayout>
</file>

<file path=ppt/slideLayouts/slideLayout5.xml><?xml version="1.0" encoding="utf-8"?>
<p:sldLayout xmlns:p="http://schemas.openxmlformats.org/presentationml/2006/main" type="twoTxTwoObj" preserve="1">
  <p:cSld name="比较">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lvl1pPr>
              <a:defRPr/>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457200" y="1535113"/>
            <a:ext cx="4040188"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4" name="文本框"/>
          <p:cNvSpPr>
            <a:spLocks xmlns:a="http://schemas.openxmlformats.org/drawingml/2006/main" noGrp="1"/>
          </p:cNvSpPr>
          <p:nvPr>
            <p:ph sz="half" idx="2"/>
          </p:nvPr>
        </p:nvSpPr>
        <p:spPr>
          <a:xfrm xmlns:a="http://schemas.openxmlformats.org/drawingml/2006/main">
            <a:off x="457200" y="2174875"/>
            <a:ext cx="4040188"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5" name="文本框"/>
          <p:cNvSpPr>
            <a:spLocks xmlns:a="http://schemas.openxmlformats.org/drawingml/2006/main" noGrp="1"/>
          </p:cNvSpPr>
          <p:nvPr>
            <p:ph type="body" sz="quarter" idx="3"/>
          </p:nvPr>
        </p:nvSpPr>
        <p:spPr>
          <a:xfrm xmlns:a="http://schemas.openxmlformats.org/drawingml/2006/main">
            <a:off x="4645025" y="1535113"/>
            <a:ext cx="4041775"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6" name="文本框"/>
          <p:cNvSpPr>
            <a:spLocks xmlns:a="http://schemas.openxmlformats.org/drawingml/2006/main" noGrp="1"/>
          </p:cNvSpPr>
          <p:nvPr>
            <p:ph sz="quarter" idx="4"/>
          </p:nvPr>
        </p:nvSpPr>
        <p:spPr>
          <a:xfrm xmlns:a="http://schemas.openxmlformats.org/drawingml/2006/main">
            <a:off x="4645025" y="2174875"/>
            <a:ext cx="4041775"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707637118"/>
      </p:ext>
    </p:extLst>
  </p:cSld>
  <p:clrMapOvr>
    <a:masterClrMapping xmlns:a="http://schemas.openxmlformats.org/drawingml/2006/main"/>
  </p:clrMapOvr>
</p:sldLayout>
</file>

<file path=ppt/slideLayouts/slideLayout6.xml><?xml version="1.0" encoding="utf-8"?>
<p:sldLayout xmlns:p="http://schemas.openxmlformats.org/presentationml/2006/main" type="titleOnly" preserve="1">
  <p:cSld name="仅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Tree>
    <p:extLst>
      <p:ext uri="{BB962C8B-B14F-4D97-AF65-F5344CB8AC3E}">
        <p14:creationId xmlns:p14="http://schemas.microsoft.com/office/powerpoint/2010/main" val="1231651431"/>
      </p:ext>
    </p:extLst>
  </p:cSld>
  <p:clrMapOvr>
    <a:masterClrMapping xmlns:a="http://schemas.openxmlformats.org/drawingml/2006/main"/>
  </p:clrMapOvr>
</p:sldLayout>
</file>

<file path=ppt/slideLayouts/slideLayout7.xml><?xml version="1.0" encoding="utf-8"?>
<p:sldLayout xmlns:p="http://schemas.openxmlformats.org/presentationml/2006/main" type="blank" preserve="1">
  <p:cSld name="空白">
    <p:spTree>
      <p:nvGrpSpPr>
        <p:cNvPr id="1" name=""/>
        <p:cNvGrpSpPr/>
        <p:nvPr/>
      </p:nvGrpSpPr>
      <p:grpSpPr>
        <a:xfrm xmlns:a="http://schemas.openxmlformats.org/drawingml/2006/main">
          <a:off x="0" y="0"/>
          <a:ext cx="0" cy="0"/>
          <a:chOff x="0" y="0"/>
          <a:chExt cx="0" cy="0"/>
        </a:xfrm>
      </p:grpSpPr>
    </p:spTree>
    <p:extLst>
      <p:ext uri="{BB962C8B-B14F-4D97-AF65-F5344CB8AC3E}">
        <p14:creationId xmlns:p14="http://schemas.microsoft.com/office/powerpoint/2010/main" val="558332795"/>
      </p:ext>
    </p:extLst>
  </p:cSld>
  <p:clrMapOvr>
    <a:masterClrMapping xmlns:a="http://schemas.openxmlformats.org/drawingml/2006/main"/>
  </p:clrMapOvr>
</p:sldLayout>
</file>

<file path=ppt/slideLayouts/slideLayout8.xml><?xml version="1.0" encoding="utf-8"?>
<p:sldLayout xmlns:p="http://schemas.openxmlformats.org/presentationml/2006/main" type="objTx" preserve="1">
  <p:cSld name="内容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457200" y="273050"/>
            <a:ext cx="3008313" cy="1162050"/>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a:xfrm xmlns:a="http://schemas.openxmlformats.org/drawingml/2006/main">
            <a:off x="3575050" y="273050"/>
            <a:ext cx="5111750" cy="5853113"/>
          </a:xfrm>
        </p:spPr>
        <p:txBody>
          <a:bodyPr xmlns:a="http://schemas.openxmlformats.org/drawingml/2006/main"/>
          <a:lstStyle xmlns:a="http://schemas.openxmlformats.org/drawingml/2006/main">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457200" y="1435100"/>
            <a:ext cx="3008313" cy="4691063"/>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856680344"/>
      </p:ext>
    </p:extLst>
  </p:cSld>
  <p:clrMapOvr>
    <a:masterClrMapping xmlns:a="http://schemas.openxmlformats.org/drawingml/2006/main"/>
  </p:clrMapOvr>
</p:sldLayout>
</file>

<file path=ppt/slideLayouts/slideLayout9.xml><?xml version="1.0" encoding="utf-8"?>
<p:sldLayout xmlns:p="http://schemas.openxmlformats.org/presentationml/2006/main" type="picTx" preserve="1">
  <p:cSld name="图片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1792288" y="4800600"/>
            <a:ext cx="5486400" cy="566738"/>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pic" idx="1"/>
          </p:nvPr>
        </p:nvSpPr>
        <p:spPr>
          <a:xfrm xmlns:a="http://schemas.openxmlformats.org/drawingml/2006/main">
            <a:off x="1792288" y="612775"/>
            <a:ext cx="5486400" cy="4114800"/>
          </a:xfrm>
        </p:spPr>
        <p:txBody>
          <a:bodyPr xmlns:a="http://schemas.openxmlformats.org/drawingml/2006/main"/>
          <a:lstStyle xmlns:a="http://schemas.openxmlformats.org/drawingml/2006/main">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xmlns:a="http://schemas.openxmlformats.org/drawingml/2006/main">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1792288" y="5367338"/>
            <a:ext cx="5486400" cy="804862"/>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828750577"/>
      </p:ext>
    </p:extLst>
  </p:cSld>
  <p:clrMapOvr>
    <a:masterClrMapping xmlns:a="http://schemas.openxmlformats.org/drawingml/2006/main"/>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284146"/>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lvl1pPr algn="ctr" defTabSz="914400" eaLnBrk="1" fontAlgn="auto" latinLnBrk="0" hangingPunct="1">
        <a:spcBef>
          <a:spcPts val="0"/>
        </a:spcBef>
        <a:buNone/>
        <a:defRPr sz="4400" kern="1200">
          <a:solidFill>
            <a:schemeClr val="tx1"/>
          </a:solidFill>
          <a:latin typeface="Calibri Light" pitchFamily="0" charset="0"/>
          <a:ea typeface="等线 Light" pitchFamily="0" charset="0"/>
          <a:cs typeface="Calibri Light" pitchFamily="0" charset="0"/>
        </a:defRPr>
      </a:lvl1pPr>
    </p:titleStyle>
    <p:bodyStyle>
      <a:lvl1pPr marL="342900" indent="-342900" algn="l" defTabSz="914400" eaLnBrk="1" fontAlgn="auto" latinLnBrk="0" hangingPunct="1">
        <a:spcBef>
          <a:spcPct val="20000"/>
        </a:spcBef>
        <a:buFont typeface="Arial" pitchFamily="34" charset="0"/>
        <a:buChar char="•"/>
        <a:defRPr sz="3200" kern="1200">
          <a:solidFill>
            <a:schemeClr val="tx1"/>
          </a:solidFill>
          <a:latin typeface="Calibri" pitchFamily="0" charset="0"/>
          <a:ea typeface="等线" pitchFamily="0" charset="0"/>
          <a:cs typeface="Calibri" pitchFamily="0" charset="0"/>
        </a:defRPr>
      </a:lvl1pPr>
      <a:lvl2pPr marL="742950" indent="-285750" algn="l" defTabSz="914400" eaLnBrk="1" fontAlgn="auto" latinLnBrk="0" hangingPunct="1">
        <a:spcBef>
          <a:spcPct val="20000"/>
        </a:spcBef>
        <a:buFont typeface="Arial" pitchFamily="34" charset="0"/>
        <a:buChar char="–"/>
        <a:defRPr sz="2800" kern="1200">
          <a:solidFill>
            <a:schemeClr val="tx1"/>
          </a:solidFill>
          <a:latin typeface="Calibri" pitchFamily="0" charset="0"/>
          <a:ea typeface="等线" pitchFamily="0" charset="0"/>
          <a:cs typeface="Calibri" pitchFamily="0" charset="0"/>
        </a:defRPr>
      </a:lvl2pPr>
      <a:lvl3pPr marL="1143000" indent="-228600" algn="l" defTabSz="914400" eaLnBrk="1" fontAlgn="auto" latinLnBrk="0" hangingPunct="1">
        <a:spcBef>
          <a:spcPct val="20000"/>
        </a:spcBef>
        <a:buFont typeface="Arial" pitchFamily="34" charset="0"/>
        <a:buChar char="•"/>
        <a:defRPr sz="2400" kern="1200">
          <a:solidFill>
            <a:schemeClr val="tx1"/>
          </a:solidFill>
          <a:latin typeface="Calibri" pitchFamily="0" charset="0"/>
          <a:ea typeface="等线" pitchFamily="0" charset="0"/>
          <a:cs typeface="Calibri" pitchFamily="0" charset="0"/>
        </a:defRPr>
      </a:lvl3pPr>
      <a:lvl4pPr marL="16002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4pPr>
      <a:lvl5pPr marL="20574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5pPr>
      <a:lvl6pPr marL="25146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6pPr>
      <a:lvl7pPr marL="29718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7pPr>
      <a:lvl8pPr marL="34290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8pPr>
      <a:lvl9pPr marL="34290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9pPr>
    </p:body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3.png"/><Relationship Id="rId3" Type="http://schemas.openxmlformats.org/officeDocument/2006/relationships/slideLayout" Target="../slideLayouts/slideLayout1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4.png"/><Relationship Id="rId3" Type="http://schemas.openxmlformats.org/officeDocument/2006/relationships/image" Target="../media/5.png"/><Relationship Id="rId4" Type="http://schemas.openxmlformats.org/officeDocument/2006/relationships/image" Target="../media/6.png"/><Relationship Id="rId5" Type="http://schemas.openxmlformats.org/officeDocument/2006/relationships/image" Target="../media/7.png"/><Relationship Id="rId6" Type="http://schemas.openxmlformats.org/officeDocument/2006/relationships/slideLayout" Target="../slideLayouts/slideLayout12.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8.png"/><Relationship Id="rId3" Type="http://schemas.openxmlformats.org/officeDocument/2006/relationships/image" Target="../media/9.png"/><Relationship Id="rId4" Type="http://schemas.openxmlformats.org/officeDocument/2006/relationships/image" Target="../media/10.png"/><Relationship Id="rId5" Type="http://schemas.openxmlformats.org/officeDocument/2006/relationships/slideLayout" Target="../slideLayouts/slideLayout12.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11.png"/><Relationship Id="rId3" Type="http://schemas.openxmlformats.org/officeDocument/2006/relationships/image" Target="../media/12.png"/><Relationship Id="rId4" Type="http://schemas.openxmlformats.org/officeDocument/2006/relationships/slideLayout" Target="../slideLayouts/slideLayout12.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13.png"/><Relationship Id="rId3" Type="http://schemas.openxmlformats.org/officeDocument/2006/relationships/image" Target="../media/14.png"/><Relationship Id="rId4" Type="http://schemas.openxmlformats.org/officeDocument/2006/relationships/image" Target="../media/14.png"/><Relationship Id="rId5" Type="http://schemas.openxmlformats.org/officeDocument/2006/relationships/image" Target="../media/14.png"/><Relationship Id="rId6" Type="http://schemas.openxmlformats.org/officeDocument/2006/relationships/slideLayout" Target="../slideLayouts/slideLayout12.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15.png"/><Relationship Id="rId3" Type="http://schemas.openxmlformats.org/officeDocument/2006/relationships/image" Target="../media/16.png"/><Relationship Id="rId4" Type="http://schemas.openxmlformats.org/officeDocument/2006/relationships/image" Target="../media/17.png"/><Relationship Id="rId5" Type="http://schemas.openxmlformats.org/officeDocument/2006/relationships/image" Target="../media/16.png"/><Relationship Id="rId6" Type="http://schemas.openxmlformats.org/officeDocument/2006/relationships/slideLayout" Target="../slideLayouts/slideLayout12.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18.png"/><Relationship Id="rId3" Type="http://schemas.openxmlformats.org/officeDocument/2006/relationships/image" Target="../media/19.png"/><Relationship Id="rId4" Type="http://schemas.openxmlformats.org/officeDocument/2006/relationships/image" Target="../media/19.png"/><Relationship Id="rId5" Type="http://schemas.openxmlformats.org/officeDocument/2006/relationships/image" Target="../media/19.png"/><Relationship Id="rId6" Type="http://schemas.openxmlformats.org/officeDocument/2006/relationships/slideLayout" Target="../slideLayouts/slideLayout12.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20.png"/><Relationship Id="rId3" Type="http://schemas.openxmlformats.org/officeDocument/2006/relationships/image" Target="../media/19.png"/><Relationship Id="rId4" Type="http://schemas.openxmlformats.org/officeDocument/2006/relationships/image" Target="../media/19.png"/><Relationship Id="rId5" Type="http://schemas.openxmlformats.org/officeDocument/2006/relationships/image" Target="../media/19.png"/><Relationship Id="rId6" Type="http://schemas.openxmlformats.org/officeDocument/2006/relationships/slideLayout" Target="../slideLayouts/slideLayout12.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slideLayout" Target="../slideLayouts/slideLayout12.xml"/><Relationship Id="rId3" Type="http://schemas.openxmlformats.org/officeDocument/2006/relationships/notesSlide" Target="../notesSlides/notesSlide9.xml"/></Relationships>
</file>

<file path=ppt/slides/slide1.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3"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4" name="图片" descr="preencoded.png"/>
          <p:cNvPicPr>
            <a:picLocks noChangeAspect="1"/>
          </p:cNvPicPr>
          <p:nvPr/>
        </p:nvPicPr>
        <p:blipFill>
          <a:blip r:embed="rId2" cstate="print"/>
          <a:stretch>
            <a:fillRect/>
          </a:stretch>
        </p:blipFill>
        <p:spPr>
          <a:xfrm rot="0">
            <a:off x="0" y="0"/>
            <a:ext cx="14630401" cy="2807208"/>
          </a:xfrm>
          <a:prstGeom prst="rect"/>
          <a:noFill/>
          <a:ln w="12700" cmpd="sng" cap="flat">
            <a:noFill/>
            <a:prstDash val="solid"/>
            <a:miter/>
          </a:ln>
        </p:spPr>
      </p:pic>
      <p:sp>
        <p:nvSpPr>
          <p:cNvPr id="5" name="矩形"/>
          <p:cNvSpPr>
            <a:spLocks/>
          </p:cNvSpPr>
          <p:nvPr/>
        </p:nvSpPr>
        <p:spPr>
          <a:xfrm rot="0">
            <a:off x="832104" y="3456431"/>
            <a:ext cx="12984480" cy="1024127"/>
          </a:xfrm>
          <a:prstGeom prst="rect"/>
          <a:noFill/>
          <a:ln w="12700" cmpd="sng" cap="flat">
            <a:noFill/>
            <a:prstDash val="solid"/>
            <a:miter/>
          </a:ln>
        </p:spPr>
        <p:txBody>
          <a:bodyPr vert="horz" wrap="none" lIns="0" tIns="0" rIns="0" bIns="0" anchor="ctr" anchorCtr="0">
            <a:prstTxWarp prst="textNoShape"/>
          </a:bodyPr>
          <a:lstStyle/>
          <a:p>
            <a:pPr marL="0" indent="0" algn="l">
              <a:lnSpc>
                <a:spcPts val="8010"/>
              </a:lnSpc>
              <a:spcBef>
                <a:spcPts val="0"/>
              </a:spcBef>
              <a:spcAft>
                <a:spcPts val="0"/>
              </a:spcAft>
              <a:buNone/>
            </a:pPr>
            <a:r>
              <a:rPr lang="en-US" altLang="zh-CN" sz="641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Smart Sorting System</a:t>
            </a:r>
            <a:endParaRPr lang="zh-CN" altLang="en-US" sz="6410" b="0" i="0" u="none" strike="noStrike" kern="1200" cap="none" spc="0" baseline="0">
              <a:solidFill>
                <a:schemeClr val="tx1"/>
              </a:solidFill>
              <a:latin typeface="Calibri" pitchFamily="0" charset="0"/>
              <a:ea typeface="等线" pitchFamily="0" charset="0"/>
              <a:cs typeface="Calibri" pitchFamily="0" charset="0"/>
            </a:endParaRPr>
          </a:p>
        </p:txBody>
      </p:sp>
      <p:sp>
        <p:nvSpPr>
          <p:cNvPr id="6" name="矩形"/>
          <p:cNvSpPr>
            <a:spLocks/>
          </p:cNvSpPr>
          <p:nvPr/>
        </p:nvSpPr>
        <p:spPr>
          <a:xfrm rot="0">
            <a:off x="832104" y="4736592"/>
            <a:ext cx="12984480" cy="594360"/>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This project focuses on using transfer learning techniques to identify rotten fruits and vegetables. By automating the sorting process, it aims to improve efficiency and accuracy in the agricultural and food industry.</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984683785"/>
      </p:ext>
    </p:extLst>
  </p:cSld>
  <p:clrMapOvr>
    <a:masterClrMapping/>
  </p:clrMapOvr>
</p:sld>
</file>

<file path=ppt/slides/slide10.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36" name="矩形"/>
          <p:cNvSpPr>
            <a:spLocks/>
          </p:cNvSpPr>
          <p:nvPr/>
        </p:nvSpPr>
        <p:spPr>
          <a:xfrm rot="0">
            <a:off x="1659466" y="1557866"/>
            <a:ext cx="11892411" cy="609219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4000" b="0" i="0" u="none" strike="noStrike" kern="1200" cap="none" spc="0" baseline="0">
                <a:solidFill>
                  <a:srgbClr val="00B0F0"/>
                </a:solidFill>
                <a:latin typeface="Calibri" pitchFamily="0" charset="0"/>
                <a:ea typeface="等线" pitchFamily="0" charset="0"/>
                <a:cs typeface="Calibri" pitchFamily="0" charset="0"/>
              </a:rPr>
              <a:t>CONCLUSION:</a:t>
            </a:r>
            <a:endParaRPr lang="en-US" altLang="zh-CN" sz="4000" b="0" i="0" u="none" strike="noStrike" kern="1200" cap="none" spc="0" baseline="0">
              <a:solidFill>
                <a:srgbClr val="00B0F0"/>
              </a:solidFill>
              <a:latin typeface="Calibri" pitchFamily="0" charset="0"/>
              <a:ea typeface="等线" pitchFamily="0" charset="0"/>
              <a:cs typeface="Calibri" pitchFamily="0" charset="0"/>
            </a:endParaRPr>
          </a:p>
          <a:p>
            <a:pPr marL="0" indent="0" algn="l">
              <a:lnSpc>
                <a:spcPct val="100000"/>
              </a:lnSpc>
              <a:spcBef>
                <a:spcPts val="0"/>
              </a:spcBef>
              <a:spcAft>
                <a:spcPts val="0"/>
              </a:spcAft>
              <a:buNone/>
            </a:pPr>
            <a:endParaRPr lang="en-US" altLang="zh-CN" sz="4000" b="0" i="0" u="none" strike="noStrike" kern="1200" cap="none" spc="0" baseline="0">
              <a:solidFill>
                <a:schemeClr val="tx1"/>
              </a:solidFill>
              <a:latin typeface="Calibri" pitchFamily="0" charset="0"/>
              <a:ea typeface="等线" pitchFamily="0" charset="0"/>
              <a:cs typeface="Calibri" pitchFamily="0" charset="0"/>
            </a:endParaRPr>
          </a:p>
          <a:p>
            <a:pPr marL="0" indent="0" algn="l">
              <a:lnSpc>
                <a:spcPct val="100000"/>
              </a:lnSpc>
              <a:spcBef>
                <a:spcPts val="0"/>
              </a:spcBef>
              <a:spcAft>
                <a:spcPts val="0"/>
              </a:spcAft>
              <a:buNone/>
            </a:pPr>
            <a:r>
              <a:rPr lang="en-US" altLang="zh-CN" sz="4000" b="0" i="0" u="none" strike="noStrike" kern="1200" cap="none" spc="0" baseline="0">
                <a:solidFill>
                  <a:schemeClr val="tx1"/>
                </a:solidFill>
                <a:latin typeface="Calibri" pitchFamily="0" charset="0"/>
                <a:ea typeface="等线" pitchFamily="0" charset="0"/>
                <a:cs typeface="Calibri" pitchFamily="0" charset="0"/>
              </a:rPr>
              <a:t>                 </a:t>
            </a:r>
            <a:r>
              <a:rPr lang="en-US" altLang="zh-CN" sz="4000" b="0" i="0" u="none" strike="noStrike" kern="1200" cap="none" spc="0" baseline="0">
                <a:solidFill>
                  <a:srgbClr val="002060"/>
                </a:solidFill>
                <a:latin typeface="Calibri" pitchFamily="0" charset="0"/>
                <a:ea typeface="等线" pitchFamily="0" charset="0"/>
                <a:cs typeface="Calibri" pitchFamily="0" charset="0"/>
              </a:rPr>
              <a:t>Smart Sorting using transfer learning effectively automates the detection of rotten fruits and vegetables, improving accuracy and reducing manual effort. By leveraging pre-trained models, it ensures faster, scalable, and reliable quality control—helping reduce food waste and enhance supply chain efficiency.</a:t>
            </a:r>
            <a:endParaRPr lang="en-US" altLang="zh-CN" sz="4000" b="0" i="0" u="none" strike="noStrike" kern="1200" cap="none" spc="0" baseline="0">
              <a:solidFill>
                <a:srgbClr val="002060"/>
              </a:solidFill>
              <a:latin typeface="Calibri" pitchFamily="0" charset="0"/>
              <a:ea typeface="等线" pitchFamily="0" charset="0"/>
              <a:cs typeface="Calibri" pitchFamily="0" charset="0"/>
            </a:endParaRPr>
          </a:p>
          <a:p>
            <a:pPr marL="0" indent="0" algn="l">
              <a:lnSpc>
                <a:spcPct val="100000"/>
              </a:lnSpc>
              <a:spcBef>
                <a:spcPts val="0"/>
              </a:spcBef>
              <a:spcAft>
                <a:spcPts val="0"/>
              </a:spcAft>
              <a:buNone/>
            </a:pPr>
            <a:endParaRPr lang="en-US" altLang="zh-CN" sz="4000" b="0" i="0" u="none" strike="noStrike" kern="1200" cap="none" spc="0" baseline="0">
              <a:solidFill>
                <a:schemeClr val="tx1"/>
              </a:solidFill>
              <a:latin typeface="Calibri" pitchFamily="0" charset="0"/>
              <a:ea typeface="等线" pitchFamily="0" charset="0"/>
              <a:cs typeface="Calibri" pitchFamily="0" charset="0"/>
            </a:endParaRPr>
          </a:p>
          <a:p>
            <a:pPr marL="0" indent="0" algn="l">
              <a:lnSpc>
                <a:spcPct val="100000"/>
              </a:lnSpc>
              <a:spcBef>
                <a:spcPts val="0"/>
              </a:spcBef>
              <a:spcAft>
                <a:spcPts val="0"/>
              </a:spcAft>
              <a:buNone/>
            </a:pPr>
            <a:r>
              <a:rPr lang="en-US" altLang="zh-CN" sz="4000" b="0" i="0" u="none" strike="noStrike" kern="1200" cap="none" spc="0" baseline="0">
                <a:solidFill>
                  <a:schemeClr val="tx1"/>
                </a:solidFill>
                <a:latin typeface="Calibri" pitchFamily="0" charset="0"/>
                <a:ea typeface="等线" pitchFamily="0" charset="0"/>
                <a:cs typeface="Calibri" pitchFamily="0" charset="0"/>
              </a:rPr>
              <a:t>                     </a:t>
            </a:r>
            <a:endParaRPr lang="zh-CN" altLang="en-US" sz="40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32025291"/>
      </p:ext>
    </p:extLst>
  </p:cSld>
  <p:clrMapOvr>
    <a:masterClrMapping/>
  </p:clrMapOvr>
</p:sld>
</file>

<file path=ppt/slides/slide2.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0"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11" name="图片" descr="preencoded.png"/>
          <p:cNvPicPr>
            <a:picLocks noChangeAspect="1"/>
          </p:cNvPicPr>
          <p:nvPr/>
        </p:nvPicPr>
        <p:blipFill>
          <a:blip r:embed="rId2" cstate="print"/>
          <a:stretch>
            <a:fillRect/>
          </a:stretch>
        </p:blipFill>
        <p:spPr>
          <a:xfrm rot="0">
            <a:off x="5175504" y="3630167"/>
            <a:ext cx="950975" cy="1088136"/>
          </a:xfrm>
          <a:prstGeom prst="rect"/>
          <a:noFill/>
          <a:ln w="12700" cmpd="sng" cap="flat">
            <a:noFill/>
            <a:prstDash val="solid"/>
            <a:miter/>
          </a:ln>
        </p:spPr>
      </p:pic>
      <p:pic>
        <p:nvPicPr>
          <p:cNvPr id="12" name="图片" descr="preencoded.png"/>
          <p:cNvPicPr>
            <a:picLocks noChangeAspect="1"/>
          </p:cNvPicPr>
          <p:nvPr/>
        </p:nvPicPr>
        <p:blipFill>
          <a:blip r:embed="rId3" cstate="print"/>
          <a:stretch>
            <a:fillRect/>
          </a:stretch>
        </p:blipFill>
        <p:spPr>
          <a:xfrm rot="0">
            <a:off x="8513064" y="3630167"/>
            <a:ext cx="950975" cy="1088136"/>
          </a:xfrm>
          <a:prstGeom prst="rect"/>
          <a:noFill/>
          <a:ln w="12700" cmpd="sng" cap="flat">
            <a:noFill/>
            <a:prstDash val="solid"/>
            <a:miter/>
          </a:ln>
        </p:spPr>
      </p:pic>
      <p:pic>
        <p:nvPicPr>
          <p:cNvPr id="13" name="图片" descr="preencoded.png"/>
          <p:cNvPicPr>
            <a:picLocks noChangeAspect="1"/>
          </p:cNvPicPr>
          <p:nvPr/>
        </p:nvPicPr>
        <p:blipFill>
          <a:blip r:embed="rId4" cstate="print"/>
          <a:stretch>
            <a:fillRect/>
          </a:stretch>
        </p:blipFill>
        <p:spPr>
          <a:xfrm rot="0">
            <a:off x="11914632" y="3630167"/>
            <a:ext cx="822960" cy="1088136"/>
          </a:xfrm>
          <a:prstGeom prst="rect"/>
          <a:noFill/>
          <a:ln w="12700" cmpd="sng" cap="flat">
            <a:noFill/>
            <a:prstDash val="solid"/>
            <a:miter/>
          </a:ln>
        </p:spPr>
      </p:pic>
      <p:pic>
        <p:nvPicPr>
          <p:cNvPr id="14" name="图片" descr="preencoded.png"/>
          <p:cNvPicPr>
            <a:picLocks noChangeAspect="1"/>
          </p:cNvPicPr>
          <p:nvPr/>
        </p:nvPicPr>
        <p:blipFill>
          <a:blip r:embed="rId5" cstate="print"/>
          <a:stretch>
            <a:fillRect/>
          </a:stretch>
        </p:blipFill>
        <p:spPr>
          <a:xfrm rot="0">
            <a:off x="1847088" y="3630167"/>
            <a:ext cx="950975" cy="1088136"/>
          </a:xfrm>
          <a:prstGeom prst="rect"/>
          <a:noFill/>
          <a:ln w="12700" cmpd="sng" cap="flat">
            <a:noFill/>
            <a:prstDash val="solid"/>
            <a:miter/>
          </a:ln>
        </p:spPr>
      </p:pic>
      <p:sp>
        <p:nvSpPr>
          <p:cNvPr id="15" name="矩形"/>
          <p:cNvSpPr>
            <a:spLocks/>
          </p:cNvSpPr>
          <p:nvPr/>
        </p:nvSpPr>
        <p:spPr>
          <a:xfrm rot="0">
            <a:off x="960120" y="4956048"/>
            <a:ext cx="2715768" cy="374903"/>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Branch Name</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6" name="矩形"/>
          <p:cNvSpPr>
            <a:spLocks/>
          </p:cNvSpPr>
          <p:nvPr/>
        </p:nvSpPr>
        <p:spPr>
          <a:xfrm rot="0">
            <a:off x="4297680" y="5468112"/>
            <a:ext cx="2715768" cy="59435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Artificial Intelligence and Machine Learning</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7" name="矩形"/>
          <p:cNvSpPr>
            <a:spLocks/>
          </p:cNvSpPr>
          <p:nvPr/>
        </p:nvSpPr>
        <p:spPr>
          <a:xfrm rot="0">
            <a:off x="7626096" y="5468112"/>
            <a:ext cx="2715768" cy="301751"/>
          </a:xfrm>
          <a:prstGeom prst="rect"/>
          <a:noFill/>
          <a:ln w="12700" cmpd="sng" cap="flat">
            <a:noFill/>
            <a:prstDash val="solid"/>
            <a:miter/>
          </a:ln>
        </p:spPr>
        <p:txBody>
          <a:bodyPr vert="horz" wrap="non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chemeClr val="tx1"/>
                </a:solidFill>
                <a:latin typeface="Calibri" pitchFamily="0" charset="0"/>
                <a:ea typeface="等线" pitchFamily="0" charset="0"/>
                <a:cs typeface="Calibri" pitchFamily="0" charset="0"/>
              </a:rPr>
              <a:t>Bayalraju Lakshmi Priya</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8" name="矩形"/>
          <p:cNvSpPr>
            <a:spLocks/>
          </p:cNvSpPr>
          <p:nvPr/>
        </p:nvSpPr>
        <p:spPr>
          <a:xfrm rot="0">
            <a:off x="960120" y="5468112"/>
            <a:ext cx="2715768" cy="59435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chemeClr val="tx1"/>
                </a:solidFill>
                <a:latin typeface="Calibri" pitchFamily="0" charset="0"/>
                <a:ea typeface="等线" pitchFamily="0" charset="0"/>
                <a:cs typeface="Calibri" pitchFamily="0" charset="0"/>
              </a:rPr>
              <a:t>Electronics and communication engineering </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9" name="矩形"/>
          <p:cNvSpPr>
            <a:spLocks/>
          </p:cNvSpPr>
          <p:nvPr/>
        </p:nvSpPr>
        <p:spPr>
          <a:xfrm rot="0">
            <a:off x="10963657" y="5468112"/>
            <a:ext cx="2715768" cy="886967"/>
          </a:xfrm>
          <a:prstGeom prst="rect"/>
          <a:noFill/>
          <a:ln w="12700" cmpd="sng" cap="flat">
            <a:noFill/>
            <a:prstDash val="solid"/>
            <a:miter/>
          </a:ln>
        </p:spPr>
        <p:txBody>
          <a:bodyPr vert="horz" wrap="square" lIns="0" tIns="0" rIns="0" bIns="0" anchor="ctr" anchorCtr="0">
            <a:prstTxWarp prst="textNoShape"/>
          </a:bodyPr>
          <a:lstStyle/>
          <a:p>
            <a:pPr marL="0" indent="0" algn="just">
              <a:lnSpc>
                <a:spcPts val="2320"/>
              </a:lnSpc>
              <a:spcBef>
                <a:spcPts val="0"/>
              </a:spcBef>
              <a:spcAft>
                <a:spcPts val="0"/>
              </a:spcAft>
              <a:buNone/>
            </a:pPr>
            <a:r>
              <a:rPr lang="en-US" altLang="zh-CN" sz="1850" b="0" i="0" u="none" strike="noStrike" kern="1200" cap="none" spc="0" baseline="0">
                <a:solidFill>
                  <a:schemeClr val="tx1"/>
                </a:solidFill>
                <a:latin typeface="Calibri" pitchFamily="0" charset="0"/>
                <a:ea typeface="等线" pitchFamily="0" charset="0"/>
                <a:cs typeface="Calibri" pitchFamily="0" charset="0"/>
              </a:rPr>
              <a:t>               M.Lekha sri</a:t>
            </a:r>
            <a:endParaRPr lang="en-US" altLang="zh-CN" sz="1850" b="0" i="0" u="none" strike="noStrike" kern="1200" cap="none" spc="0" baseline="0">
              <a:solidFill>
                <a:schemeClr val="tx1"/>
              </a:solidFill>
              <a:latin typeface="Calibri" pitchFamily="0" charset="0"/>
              <a:ea typeface="等线" pitchFamily="0" charset="0"/>
              <a:cs typeface="Calibri" pitchFamily="0" charset="0"/>
            </a:endParaRPr>
          </a:p>
          <a:p>
            <a:pPr marL="0" indent="0" algn="just">
              <a:lnSpc>
                <a:spcPts val="2320"/>
              </a:lnSpc>
              <a:spcBef>
                <a:spcPts val="0"/>
              </a:spcBef>
              <a:spcAft>
                <a:spcPts val="0"/>
              </a:spcAft>
              <a:buNone/>
            </a:pPr>
            <a:r>
              <a:rPr lang="en-US" altLang="zh-CN" sz="1850" b="0" i="0" u="none" strike="noStrike" kern="1200" cap="none" spc="0" baseline="0">
                <a:solidFill>
                  <a:schemeClr val="tx1"/>
                </a:solidFill>
                <a:latin typeface="Calibri" pitchFamily="0" charset="0"/>
                <a:ea typeface="等线" pitchFamily="0" charset="0"/>
                <a:cs typeface="Calibri" pitchFamily="0" charset="0"/>
              </a:rPr>
              <a:t>           G.Lokanath Reddy </a:t>
            </a:r>
            <a:endParaRPr lang="en-US" altLang="zh-CN" sz="1850" b="0" i="0" u="none" strike="noStrike" kern="1200" cap="none" spc="0" baseline="0">
              <a:solidFill>
                <a:schemeClr val="tx1"/>
              </a:solidFill>
              <a:latin typeface="Calibri" pitchFamily="0" charset="0"/>
              <a:ea typeface="等线" pitchFamily="0" charset="0"/>
              <a:cs typeface="Calibri" pitchFamily="0" charset="0"/>
            </a:endParaRPr>
          </a:p>
          <a:p>
            <a:pPr marL="0" indent="0" algn="just">
              <a:lnSpc>
                <a:spcPts val="2320"/>
              </a:lnSpc>
              <a:spcBef>
                <a:spcPts val="0"/>
              </a:spcBef>
              <a:spcAft>
                <a:spcPts val="0"/>
              </a:spcAft>
              <a:buNone/>
            </a:pPr>
            <a:r>
              <a:rPr lang="en-US" altLang="zh-CN" sz="1850" b="0" i="0" u="none" strike="noStrike" kern="1200" cap="none" spc="0" baseline="0">
                <a:solidFill>
                  <a:schemeClr val="tx1"/>
                </a:solidFill>
                <a:latin typeface="Calibri" pitchFamily="0" charset="0"/>
                <a:ea typeface="等线" pitchFamily="0" charset="0"/>
                <a:cs typeface="Calibri" pitchFamily="0" charset="0"/>
              </a:rPr>
              <a:t>               K.Nithin Reddy </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20" name="矩形"/>
          <p:cNvSpPr>
            <a:spLocks/>
          </p:cNvSpPr>
          <p:nvPr/>
        </p:nvSpPr>
        <p:spPr>
          <a:xfrm rot="0">
            <a:off x="4297680" y="4956048"/>
            <a:ext cx="2715768" cy="374903"/>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Track</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21" name="矩形"/>
          <p:cNvSpPr>
            <a:spLocks/>
          </p:cNvSpPr>
          <p:nvPr/>
        </p:nvSpPr>
        <p:spPr>
          <a:xfrm rot="0">
            <a:off x="10963657" y="4956048"/>
            <a:ext cx="2715768" cy="374903"/>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Team Members</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22" name="矩形"/>
          <p:cNvSpPr>
            <a:spLocks/>
          </p:cNvSpPr>
          <p:nvPr/>
        </p:nvSpPr>
        <p:spPr>
          <a:xfrm rot="0">
            <a:off x="7626096" y="4956048"/>
            <a:ext cx="2715768" cy="374903"/>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Team Lead</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23" name="矩形"/>
          <p:cNvSpPr>
            <a:spLocks/>
          </p:cNvSpPr>
          <p:nvPr/>
        </p:nvSpPr>
        <p:spPr>
          <a:xfrm rot="0">
            <a:off x="832104" y="1755648"/>
            <a:ext cx="12984480" cy="1481328"/>
          </a:xfrm>
          <a:prstGeom prst="rect"/>
          <a:noFill/>
          <a:ln w="12700" cmpd="sng" cap="flat">
            <a:noFill/>
            <a:prstDash val="solid"/>
            <a:miter/>
          </a:ln>
        </p:spPr>
        <p:txBody>
          <a:bodyPr vert="horz" wrap="squar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Smart Sorting Transfer Learning for Identifying Rotten Fruits and Vegetables</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404466268"/>
      </p:ext>
    </p:extLst>
  </p:cSld>
  <p:clrMapOvr>
    <a:masterClrMapping/>
  </p:clrMapOvr>
</p:sld>
</file>

<file path=ppt/slides/slide3.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27"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28" name="图片" descr="preencoded.png"/>
          <p:cNvPicPr>
            <a:picLocks noChangeAspect="1"/>
          </p:cNvPicPr>
          <p:nvPr/>
        </p:nvPicPr>
        <p:blipFill>
          <a:blip r:embed="rId2" cstate="print"/>
          <a:stretch>
            <a:fillRect/>
          </a:stretch>
        </p:blipFill>
        <p:spPr>
          <a:xfrm rot="0">
            <a:off x="5047488" y="2350008"/>
            <a:ext cx="4544568" cy="4544568"/>
          </a:xfrm>
          <a:prstGeom prst="rect"/>
          <a:noFill/>
          <a:ln w="12700" cmpd="sng" cap="flat">
            <a:noFill/>
            <a:prstDash val="solid"/>
            <a:miter/>
          </a:ln>
        </p:spPr>
      </p:pic>
      <p:pic>
        <p:nvPicPr>
          <p:cNvPr id="29" name="图片" descr="preencoded.png"/>
          <p:cNvPicPr>
            <a:picLocks noChangeAspect="1"/>
          </p:cNvPicPr>
          <p:nvPr/>
        </p:nvPicPr>
        <p:blipFill>
          <a:blip r:embed="rId3" cstate="print"/>
          <a:stretch>
            <a:fillRect/>
          </a:stretch>
        </p:blipFill>
        <p:spPr>
          <a:xfrm rot="0">
            <a:off x="5047488" y="2350008"/>
            <a:ext cx="4544568" cy="4544568"/>
          </a:xfrm>
          <a:prstGeom prst="rect"/>
          <a:noFill/>
          <a:ln w="12700" cmpd="sng" cap="flat">
            <a:noFill/>
            <a:prstDash val="solid"/>
            <a:miter/>
          </a:ln>
        </p:spPr>
      </p:pic>
      <p:pic>
        <p:nvPicPr>
          <p:cNvPr id="30" name="图片" descr="preencoded.png"/>
          <p:cNvPicPr>
            <a:picLocks noChangeAspect="1"/>
          </p:cNvPicPr>
          <p:nvPr/>
        </p:nvPicPr>
        <p:blipFill>
          <a:blip r:embed="rId4" cstate="print"/>
          <a:stretch>
            <a:fillRect/>
          </a:stretch>
        </p:blipFill>
        <p:spPr>
          <a:xfrm rot="0">
            <a:off x="5047488" y="2350008"/>
            <a:ext cx="4544568" cy="4544568"/>
          </a:xfrm>
          <a:prstGeom prst="rect"/>
          <a:noFill/>
          <a:ln w="12700" cmpd="sng" cap="flat">
            <a:noFill/>
            <a:prstDash val="solid"/>
            <a:miter/>
          </a:ln>
        </p:spPr>
      </p:pic>
      <p:sp>
        <p:nvSpPr>
          <p:cNvPr id="31" name="矩形"/>
          <p:cNvSpPr>
            <a:spLocks/>
          </p:cNvSpPr>
          <p:nvPr/>
        </p:nvSpPr>
        <p:spPr>
          <a:xfrm rot="0">
            <a:off x="9710928" y="3419856"/>
            <a:ext cx="3986784" cy="594359"/>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Ensures only fresh produce reaches customers, minimizing waste.</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32" name="矩形"/>
          <p:cNvSpPr>
            <a:spLocks/>
          </p:cNvSpPr>
          <p:nvPr/>
        </p:nvSpPr>
        <p:spPr>
          <a:xfrm rot="0">
            <a:off x="832104" y="1344168"/>
            <a:ext cx="12984480" cy="740664"/>
          </a:xfrm>
          <a:prstGeom prst="rect"/>
          <a:noFill/>
          <a:ln w="12700" cmpd="sng" cap="flat">
            <a:noFill/>
            <a:prstDash val="solid"/>
            <a:miter/>
          </a:ln>
        </p:spPr>
        <p:txBody>
          <a:bodyPr vert="horz" wrap="non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Project Scenarios</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
        <p:nvSpPr>
          <p:cNvPr id="33" name="矩形"/>
          <p:cNvSpPr>
            <a:spLocks/>
          </p:cNvSpPr>
          <p:nvPr/>
        </p:nvSpPr>
        <p:spPr>
          <a:xfrm rot="0">
            <a:off x="9710928" y="2788920"/>
            <a:ext cx="3986784"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Fresh Shipment Scanning</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34" name="矩形"/>
          <p:cNvSpPr>
            <a:spLocks/>
          </p:cNvSpPr>
          <p:nvPr/>
        </p:nvSpPr>
        <p:spPr>
          <a:xfrm rot="0">
            <a:off x="950975" y="3858768"/>
            <a:ext cx="3511296" cy="374903"/>
          </a:xfrm>
          <a:prstGeom prst="rect"/>
          <a:noFill/>
          <a:ln w="12700" cmpd="sng" cap="flat">
            <a:noFill/>
            <a:prstDash val="solid"/>
            <a:miter/>
          </a:ln>
        </p:spPr>
        <p:txBody>
          <a:bodyPr vert="horz" wrap="none" lIns="0" tIns="0" rIns="0" bIns="0" anchor="ctr" anchorCtr="0">
            <a:prstTxWarp prst="textNoShape"/>
          </a:bodyPr>
          <a:lstStyle/>
          <a:p>
            <a:pPr marL="0" indent="0" algn="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Automating Sorting</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35" name="矩形"/>
          <p:cNvSpPr>
            <a:spLocks/>
          </p:cNvSpPr>
          <p:nvPr/>
        </p:nvSpPr>
        <p:spPr>
          <a:xfrm rot="0">
            <a:off x="9710928" y="5870447"/>
            <a:ext cx="3986784" cy="594359"/>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Alerts users about items nearing spoilage, thus reducing food waste.</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36" name="矩形"/>
          <p:cNvSpPr>
            <a:spLocks/>
          </p:cNvSpPr>
          <p:nvPr/>
        </p:nvSpPr>
        <p:spPr>
          <a:xfrm rot="0">
            <a:off x="950975" y="4498848"/>
            <a:ext cx="3511296" cy="886967"/>
          </a:xfrm>
          <a:prstGeom prst="rect"/>
          <a:noFill/>
          <a:ln w="12700" cmpd="sng" cap="flat">
            <a:noFill/>
            <a:prstDash val="solid"/>
            <a:miter/>
          </a:ln>
        </p:spPr>
        <p:txBody>
          <a:bodyPr vert="horz" wrap="square" lIns="0" tIns="0" rIns="0" bIns="0" anchor="ctr" anchorCtr="0">
            <a:prstTxWarp prst="textNoShape"/>
          </a:bodyPr>
          <a:lstStyle/>
          <a:p>
            <a:pPr marL="0" indent="0" algn="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Reduces human error and labor intensity, enhancing efficiency.</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37" name="矩形"/>
          <p:cNvSpPr>
            <a:spLocks/>
          </p:cNvSpPr>
          <p:nvPr/>
        </p:nvSpPr>
        <p:spPr>
          <a:xfrm rot="0">
            <a:off x="9710928" y="5230368"/>
            <a:ext cx="3986784"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Smart Home Monitoring</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38" name="矩形"/>
          <p:cNvSpPr>
            <a:spLocks/>
          </p:cNvSpPr>
          <p:nvPr/>
        </p:nvSpPr>
        <p:spPr>
          <a:xfrm rot="0">
            <a:off x="7818120" y="5422391"/>
            <a:ext cx="173736" cy="438911"/>
          </a:xfrm>
          <a:prstGeom prst="rect"/>
          <a:noFill/>
          <a:ln w="12700" cmpd="sng" cap="flat">
            <a:noFill/>
            <a:prstDash val="solid"/>
            <a:miter/>
          </a:ln>
        </p:spPr>
        <p:txBody>
          <a:bodyPr vert="horz" wrap="none" lIns="0" tIns="0" rIns="0" bIns="0" anchor="ctr" anchorCtr="0">
            <a:prstTxWarp prst="textNoShape"/>
          </a:bodyPr>
          <a:lstStyle/>
          <a:p>
            <a:pPr marL="0" indent="0" algn="l">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3</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39" name="矩形"/>
          <p:cNvSpPr>
            <a:spLocks/>
          </p:cNvSpPr>
          <p:nvPr/>
        </p:nvSpPr>
        <p:spPr>
          <a:xfrm rot="0">
            <a:off x="6062472" y="4407408"/>
            <a:ext cx="173736" cy="438911"/>
          </a:xfrm>
          <a:prstGeom prst="rect"/>
          <a:noFill/>
          <a:ln w="12700" cmpd="sng" cap="flat">
            <a:noFill/>
            <a:prstDash val="solid"/>
            <a:miter/>
          </a:ln>
        </p:spPr>
        <p:txBody>
          <a:bodyPr vert="horz" wrap="none" lIns="0" tIns="0" rIns="0" bIns="0" anchor="ctr" anchorCtr="0">
            <a:prstTxWarp prst="textNoShape"/>
          </a:bodyPr>
          <a:lstStyle/>
          <a:p>
            <a:pPr marL="0" indent="0" algn="l">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1</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40" name="矩形"/>
          <p:cNvSpPr>
            <a:spLocks/>
          </p:cNvSpPr>
          <p:nvPr/>
        </p:nvSpPr>
        <p:spPr>
          <a:xfrm rot="0">
            <a:off x="7818120" y="3392424"/>
            <a:ext cx="173736" cy="438912"/>
          </a:xfrm>
          <a:prstGeom prst="rect"/>
          <a:noFill/>
          <a:ln w="12700" cmpd="sng" cap="flat">
            <a:noFill/>
            <a:prstDash val="solid"/>
            <a:miter/>
          </a:ln>
        </p:spPr>
        <p:txBody>
          <a:bodyPr vert="horz" wrap="none" lIns="0" tIns="0" rIns="0" bIns="0" anchor="ctr" anchorCtr="0">
            <a:prstTxWarp prst="textNoShape"/>
          </a:bodyPr>
          <a:lstStyle/>
          <a:p>
            <a:pPr marL="0" indent="0" algn="l">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2</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557175037"/>
      </p:ext>
    </p:extLst>
  </p:cSld>
  <p:clrMapOvr>
    <a:masterClrMapping/>
  </p:clrMapOvr>
</p:sld>
</file>

<file path=ppt/slides/slide4.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44"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45" name="图片" descr="preencoded.png"/>
          <p:cNvPicPr>
            <a:picLocks noChangeAspect="1"/>
          </p:cNvPicPr>
          <p:nvPr/>
        </p:nvPicPr>
        <p:blipFill>
          <a:blip r:embed="rId2" cstate="print"/>
          <a:stretch>
            <a:fillRect/>
          </a:stretch>
        </p:blipFill>
        <p:spPr>
          <a:xfrm rot="0">
            <a:off x="3529583" y="3346704"/>
            <a:ext cx="914400" cy="1216152"/>
          </a:xfrm>
          <a:prstGeom prst="rect"/>
          <a:noFill/>
          <a:ln w="12700" cmpd="sng" cap="flat">
            <a:noFill/>
            <a:prstDash val="solid"/>
            <a:miter/>
          </a:ln>
        </p:spPr>
      </p:pic>
      <p:pic>
        <p:nvPicPr>
          <p:cNvPr id="46" name="图片" descr="preencoded.png"/>
          <p:cNvPicPr>
            <a:picLocks noChangeAspect="1"/>
          </p:cNvPicPr>
          <p:nvPr/>
        </p:nvPicPr>
        <p:blipFill>
          <a:blip r:embed="rId3" cstate="print"/>
          <a:stretch>
            <a:fillRect/>
          </a:stretch>
        </p:blipFill>
        <p:spPr>
          <a:xfrm rot="0">
            <a:off x="10049256" y="3346704"/>
            <a:ext cx="1216152" cy="1216152"/>
          </a:xfrm>
          <a:prstGeom prst="rect"/>
          <a:noFill/>
          <a:ln w="12700" cmpd="sng" cap="flat">
            <a:noFill/>
            <a:prstDash val="solid"/>
            <a:miter/>
          </a:ln>
        </p:spPr>
      </p:pic>
      <p:sp>
        <p:nvSpPr>
          <p:cNvPr id="47" name="矩形"/>
          <p:cNvSpPr>
            <a:spLocks/>
          </p:cNvSpPr>
          <p:nvPr/>
        </p:nvSpPr>
        <p:spPr>
          <a:xfrm rot="0">
            <a:off x="960120" y="4791456"/>
            <a:ext cx="6053327" cy="374903"/>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Architecture</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48" name="矩形"/>
          <p:cNvSpPr>
            <a:spLocks/>
          </p:cNvSpPr>
          <p:nvPr/>
        </p:nvSpPr>
        <p:spPr>
          <a:xfrm rot="0">
            <a:off x="832104" y="2212848"/>
            <a:ext cx="12984480" cy="740663"/>
          </a:xfrm>
          <a:prstGeom prst="rect"/>
          <a:noFill/>
          <a:ln w="12700" cmpd="sng" cap="flat">
            <a:noFill/>
            <a:prstDash val="solid"/>
            <a:miter/>
          </a:ln>
        </p:spPr>
        <p:txBody>
          <a:bodyPr vert="horz" wrap="non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Architecture and Prerequisites</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
        <p:nvSpPr>
          <p:cNvPr id="49" name="矩形"/>
          <p:cNvSpPr>
            <a:spLocks/>
          </p:cNvSpPr>
          <p:nvPr/>
        </p:nvSpPr>
        <p:spPr>
          <a:xfrm rot="0">
            <a:off x="7626096" y="5303520"/>
            <a:ext cx="6053327" cy="59435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Users must install Anaconda and several Python packages, including TensorFlow and Flask.</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50" name="矩形"/>
          <p:cNvSpPr>
            <a:spLocks/>
          </p:cNvSpPr>
          <p:nvPr/>
        </p:nvSpPr>
        <p:spPr>
          <a:xfrm rot="0">
            <a:off x="960120" y="5303520"/>
            <a:ext cx="6053327" cy="59435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The system integrates a model with a Flask application for image analysis.</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51" name="矩形"/>
          <p:cNvSpPr>
            <a:spLocks/>
          </p:cNvSpPr>
          <p:nvPr/>
        </p:nvSpPr>
        <p:spPr>
          <a:xfrm rot="0">
            <a:off x="7626096" y="4791456"/>
            <a:ext cx="6053327" cy="374903"/>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Prerequisites</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83340310"/>
      </p:ext>
    </p:extLst>
  </p:cSld>
  <p:clrMapOvr>
    <a:masterClrMapping/>
  </p:clrMapOvr>
</p:sld>
</file>

<file path=ppt/slides/slide5.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55"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56" name="图片" descr="preencoded.png"/>
          <p:cNvPicPr>
            <a:picLocks noChangeAspect="1"/>
          </p:cNvPicPr>
          <p:nvPr/>
        </p:nvPicPr>
        <p:blipFill>
          <a:blip r:embed="rId2" cstate="print"/>
          <a:stretch>
            <a:fillRect/>
          </a:stretch>
        </p:blipFill>
        <p:spPr>
          <a:xfrm rot="0">
            <a:off x="0" y="0"/>
            <a:ext cx="14630401" cy="2807208"/>
          </a:xfrm>
          <a:prstGeom prst="rect"/>
          <a:noFill/>
          <a:ln w="12700" cmpd="sng" cap="flat">
            <a:noFill/>
            <a:prstDash val="solid"/>
            <a:miter/>
          </a:ln>
        </p:spPr>
      </p:pic>
      <p:pic>
        <p:nvPicPr>
          <p:cNvPr id="57" name="图片" descr="preencoded.png"/>
          <p:cNvPicPr>
            <a:picLocks noChangeAspect="1"/>
          </p:cNvPicPr>
          <p:nvPr/>
        </p:nvPicPr>
        <p:blipFill>
          <a:blip r:embed="rId3" cstate="print"/>
          <a:stretch>
            <a:fillRect/>
          </a:stretch>
        </p:blipFill>
        <p:spPr>
          <a:xfrm rot="0">
            <a:off x="5248656" y="4471416"/>
            <a:ext cx="4142232" cy="1709928"/>
          </a:xfrm>
          <a:prstGeom prst="rect"/>
          <a:noFill/>
          <a:ln w="12700" cmpd="sng" cap="flat">
            <a:noFill/>
            <a:prstDash val="solid"/>
            <a:miter/>
          </a:ln>
        </p:spPr>
      </p:pic>
      <p:pic>
        <p:nvPicPr>
          <p:cNvPr id="58" name="图片" descr="preencoded.png"/>
          <p:cNvPicPr>
            <a:picLocks noChangeAspect="1"/>
          </p:cNvPicPr>
          <p:nvPr/>
        </p:nvPicPr>
        <p:blipFill>
          <a:blip r:embed="rId4" cstate="print"/>
          <a:stretch>
            <a:fillRect/>
          </a:stretch>
        </p:blipFill>
        <p:spPr>
          <a:xfrm rot="0">
            <a:off x="841248" y="4471416"/>
            <a:ext cx="4142232" cy="1709928"/>
          </a:xfrm>
          <a:prstGeom prst="rect"/>
          <a:noFill/>
          <a:ln w="12700" cmpd="sng" cap="flat">
            <a:noFill/>
            <a:prstDash val="solid"/>
            <a:miter/>
          </a:ln>
        </p:spPr>
      </p:pic>
      <p:pic>
        <p:nvPicPr>
          <p:cNvPr id="59" name="图片" descr="preencoded.png"/>
          <p:cNvPicPr>
            <a:picLocks noChangeAspect="1"/>
          </p:cNvPicPr>
          <p:nvPr/>
        </p:nvPicPr>
        <p:blipFill>
          <a:blip r:embed="rId5" cstate="print"/>
          <a:stretch>
            <a:fillRect/>
          </a:stretch>
        </p:blipFill>
        <p:spPr>
          <a:xfrm rot="0">
            <a:off x="9656064" y="4471416"/>
            <a:ext cx="4142232" cy="1709928"/>
          </a:xfrm>
          <a:prstGeom prst="rect"/>
          <a:noFill/>
          <a:ln w="12700" cmpd="sng" cap="flat">
            <a:noFill/>
            <a:prstDash val="solid"/>
            <a:miter/>
          </a:ln>
        </p:spPr>
      </p:pic>
      <p:sp>
        <p:nvSpPr>
          <p:cNvPr id="60" name="矩形"/>
          <p:cNvSpPr>
            <a:spLocks/>
          </p:cNvSpPr>
          <p:nvPr/>
        </p:nvSpPr>
        <p:spPr>
          <a:xfrm rot="0">
            <a:off x="9893808" y="5468112"/>
            <a:ext cx="3675888" cy="59435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Enhance abilities for insights analysis.</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61" name="矩形"/>
          <p:cNvSpPr>
            <a:spLocks/>
          </p:cNvSpPr>
          <p:nvPr/>
        </p:nvSpPr>
        <p:spPr>
          <a:xfrm rot="0">
            <a:off x="1078992" y="5468112"/>
            <a:ext cx="3675887" cy="59435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Grasp fundamental concepts and techniques.</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62" name="矩形"/>
          <p:cNvSpPr>
            <a:spLocks/>
          </p:cNvSpPr>
          <p:nvPr/>
        </p:nvSpPr>
        <p:spPr>
          <a:xfrm rot="0">
            <a:off x="9893808" y="4590288"/>
            <a:ext cx="3675888" cy="740664"/>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Develop Data Visualization Skills</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63" name="矩形"/>
          <p:cNvSpPr>
            <a:spLocks/>
          </p:cNvSpPr>
          <p:nvPr/>
        </p:nvSpPr>
        <p:spPr>
          <a:xfrm rot="0">
            <a:off x="1078992" y="4590288"/>
            <a:ext cx="3675887" cy="740664"/>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Understand Deep Learning</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64" name="矩形"/>
          <p:cNvSpPr>
            <a:spLocks/>
          </p:cNvSpPr>
          <p:nvPr/>
        </p:nvSpPr>
        <p:spPr>
          <a:xfrm rot="0">
            <a:off x="832104" y="3456431"/>
            <a:ext cx="12984480" cy="740663"/>
          </a:xfrm>
          <a:prstGeom prst="rect"/>
          <a:noFill/>
          <a:ln w="12700" cmpd="sng" cap="flat">
            <a:noFill/>
            <a:prstDash val="solid"/>
            <a:miter/>
          </a:ln>
        </p:spPr>
        <p:txBody>
          <a:bodyPr vert="horz" wrap="non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Project Objectives</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
        <p:nvSpPr>
          <p:cNvPr id="65" name="矩形"/>
          <p:cNvSpPr>
            <a:spLocks/>
          </p:cNvSpPr>
          <p:nvPr/>
        </p:nvSpPr>
        <p:spPr>
          <a:xfrm rot="0">
            <a:off x="5486400" y="4590288"/>
            <a:ext cx="3675888" cy="740664"/>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Data Preprocessing Knowledge</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66" name="矩形"/>
          <p:cNvSpPr>
            <a:spLocks/>
          </p:cNvSpPr>
          <p:nvPr/>
        </p:nvSpPr>
        <p:spPr>
          <a:xfrm rot="0">
            <a:off x="5486400" y="5468112"/>
            <a:ext cx="3675888" cy="59435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Learn data transformation techniques.</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308840541"/>
      </p:ext>
    </p:extLst>
  </p:cSld>
  <p:clrMapOvr>
    <a:masterClrMapping/>
  </p:clrMapOvr>
</p:sld>
</file>

<file path=ppt/slides/slide6.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70"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71" name="图片" descr="preencoded.png"/>
          <p:cNvPicPr>
            <a:picLocks noChangeAspect="1"/>
          </p:cNvPicPr>
          <p:nvPr/>
        </p:nvPicPr>
        <p:blipFill>
          <a:blip r:embed="rId2" cstate="print"/>
          <a:stretch>
            <a:fillRect/>
          </a:stretch>
        </p:blipFill>
        <p:spPr>
          <a:xfrm rot="0">
            <a:off x="0" y="0"/>
            <a:ext cx="14630401" cy="8238744"/>
          </a:xfrm>
          <a:prstGeom prst="rect"/>
          <a:noFill/>
          <a:ln w="12700" cmpd="sng" cap="flat">
            <a:noFill/>
            <a:prstDash val="solid"/>
            <a:miter/>
          </a:ln>
        </p:spPr>
      </p:pic>
      <p:pic>
        <p:nvPicPr>
          <p:cNvPr id="72" name="图片" descr="preencoded.png"/>
          <p:cNvPicPr>
            <a:picLocks noChangeAspect="1"/>
          </p:cNvPicPr>
          <p:nvPr/>
        </p:nvPicPr>
        <p:blipFill>
          <a:blip r:embed="rId3" cstate="print"/>
          <a:stretch>
            <a:fillRect/>
          </a:stretch>
        </p:blipFill>
        <p:spPr>
          <a:xfrm rot="0">
            <a:off x="5175504" y="3172968"/>
            <a:ext cx="4297680" cy="950976"/>
          </a:xfrm>
          <a:prstGeom prst="rect"/>
          <a:noFill/>
          <a:ln w="12700" cmpd="sng" cap="flat">
            <a:noFill/>
            <a:prstDash val="solid"/>
            <a:miter/>
          </a:ln>
        </p:spPr>
      </p:pic>
      <p:pic>
        <p:nvPicPr>
          <p:cNvPr id="73" name="图片" descr="preencoded.png"/>
          <p:cNvPicPr>
            <a:picLocks noChangeAspect="1"/>
          </p:cNvPicPr>
          <p:nvPr/>
        </p:nvPicPr>
        <p:blipFill>
          <a:blip r:embed="rId4" cstate="print"/>
          <a:stretch>
            <a:fillRect/>
          </a:stretch>
        </p:blipFill>
        <p:spPr>
          <a:xfrm rot="0">
            <a:off x="9500616" y="3172968"/>
            <a:ext cx="4297680" cy="950976"/>
          </a:xfrm>
          <a:prstGeom prst="rect"/>
          <a:noFill/>
          <a:ln w="12700" cmpd="sng" cap="flat">
            <a:noFill/>
            <a:prstDash val="solid"/>
            <a:miter/>
          </a:ln>
        </p:spPr>
      </p:pic>
      <p:pic>
        <p:nvPicPr>
          <p:cNvPr id="74" name="图片" descr="preencoded.png"/>
          <p:cNvPicPr>
            <a:picLocks noChangeAspect="1"/>
          </p:cNvPicPr>
          <p:nvPr/>
        </p:nvPicPr>
        <p:blipFill>
          <a:blip r:embed="rId5" cstate="print"/>
          <a:stretch>
            <a:fillRect/>
          </a:stretch>
        </p:blipFill>
        <p:spPr>
          <a:xfrm rot="0">
            <a:off x="841248" y="3172968"/>
            <a:ext cx="4297680" cy="950976"/>
          </a:xfrm>
          <a:prstGeom prst="rect"/>
          <a:noFill/>
          <a:ln w="12700" cmpd="sng" cap="flat">
            <a:noFill/>
            <a:prstDash val="solid"/>
            <a:miter/>
          </a:ln>
        </p:spPr>
      </p:pic>
      <p:sp>
        <p:nvSpPr>
          <p:cNvPr id="75" name="矩形"/>
          <p:cNvSpPr>
            <a:spLocks/>
          </p:cNvSpPr>
          <p:nvPr/>
        </p:nvSpPr>
        <p:spPr>
          <a:xfrm rot="0">
            <a:off x="9729216" y="4983480"/>
            <a:ext cx="3831335" cy="59435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The results are displayed on the UI for the user to see.</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76" name="矩形"/>
          <p:cNvSpPr>
            <a:spLocks/>
          </p:cNvSpPr>
          <p:nvPr/>
        </p:nvSpPr>
        <p:spPr>
          <a:xfrm rot="0">
            <a:off x="7232904" y="3429000"/>
            <a:ext cx="173736" cy="438912"/>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2</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77" name="矩形"/>
          <p:cNvSpPr>
            <a:spLocks/>
          </p:cNvSpPr>
          <p:nvPr/>
        </p:nvSpPr>
        <p:spPr>
          <a:xfrm rot="0">
            <a:off x="5404104" y="4983480"/>
            <a:ext cx="3831336" cy="59435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The model processes the selected image and predicts the outcome.</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78" name="矩形"/>
          <p:cNvSpPr>
            <a:spLocks/>
          </p:cNvSpPr>
          <p:nvPr/>
        </p:nvSpPr>
        <p:spPr>
          <a:xfrm rot="0">
            <a:off x="11558016" y="3429000"/>
            <a:ext cx="173735" cy="438912"/>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3</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79" name="矩形"/>
          <p:cNvSpPr>
            <a:spLocks/>
          </p:cNvSpPr>
          <p:nvPr/>
        </p:nvSpPr>
        <p:spPr>
          <a:xfrm rot="0">
            <a:off x="9729216" y="4471416"/>
            <a:ext cx="3831335" cy="374903"/>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Results Display</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80" name="矩形"/>
          <p:cNvSpPr>
            <a:spLocks/>
          </p:cNvSpPr>
          <p:nvPr/>
        </p:nvSpPr>
        <p:spPr>
          <a:xfrm rot="0">
            <a:off x="1078992" y="4983480"/>
            <a:ext cx="3831336" cy="594359"/>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The user selects an image through the UI.</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81" name="矩形"/>
          <p:cNvSpPr>
            <a:spLocks/>
          </p:cNvSpPr>
          <p:nvPr/>
        </p:nvSpPr>
        <p:spPr>
          <a:xfrm rot="0">
            <a:off x="2907792" y="3429000"/>
            <a:ext cx="173735" cy="438912"/>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1</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82" name="矩形"/>
          <p:cNvSpPr>
            <a:spLocks/>
          </p:cNvSpPr>
          <p:nvPr/>
        </p:nvSpPr>
        <p:spPr>
          <a:xfrm rot="0">
            <a:off x="5404104" y="4471416"/>
            <a:ext cx="3831336" cy="374903"/>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Model Processing</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83" name="矩形"/>
          <p:cNvSpPr>
            <a:spLocks/>
          </p:cNvSpPr>
          <p:nvPr/>
        </p:nvSpPr>
        <p:spPr>
          <a:xfrm rot="0">
            <a:off x="1078992" y="4471416"/>
            <a:ext cx="3831336" cy="374903"/>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User Image Selection</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84" name="矩形"/>
          <p:cNvSpPr>
            <a:spLocks/>
          </p:cNvSpPr>
          <p:nvPr/>
        </p:nvSpPr>
        <p:spPr>
          <a:xfrm rot="0">
            <a:off x="832104" y="2157984"/>
            <a:ext cx="12984480" cy="740664"/>
          </a:xfrm>
          <a:prstGeom prst="rect"/>
          <a:noFill/>
          <a:ln w="12700" cmpd="sng" cap="flat">
            <a:noFill/>
            <a:prstDash val="solid"/>
            <a:miter/>
          </a:ln>
        </p:spPr>
        <p:txBody>
          <a:bodyPr vert="horz" wrap="non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Project Flow</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306418743"/>
      </p:ext>
    </p:extLst>
  </p:cSld>
  <p:clrMapOvr>
    <a:masterClrMapping/>
  </p:clrMapOvr>
</p:sld>
</file>

<file path=ppt/slides/slide7.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88"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89" name="图片" descr="preencoded.png"/>
          <p:cNvPicPr>
            <a:picLocks noChangeAspect="1"/>
          </p:cNvPicPr>
          <p:nvPr/>
        </p:nvPicPr>
        <p:blipFill>
          <a:blip r:embed="rId2" cstate="print"/>
          <a:stretch>
            <a:fillRect/>
          </a:stretch>
        </p:blipFill>
        <p:spPr>
          <a:xfrm rot="0">
            <a:off x="9656064" y="0"/>
            <a:ext cx="4974336" cy="8238744"/>
          </a:xfrm>
          <a:prstGeom prst="rect"/>
          <a:noFill/>
          <a:ln w="12700" cmpd="sng" cap="flat">
            <a:noFill/>
            <a:prstDash val="solid"/>
            <a:miter/>
          </a:ln>
        </p:spPr>
      </p:pic>
      <p:pic>
        <p:nvPicPr>
          <p:cNvPr id="90" name="图片" descr="preencoded.png"/>
          <p:cNvPicPr>
            <a:picLocks noChangeAspect="1"/>
          </p:cNvPicPr>
          <p:nvPr/>
        </p:nvPicPr>
        <p:blipFill>
          <a:blip r:embed="rId3" cstate="print"/>
          <a:stretch>
            <a:fillRect/>
          </a:stretch>
        </p:blipFill>
        <p:spPr>
          <a:xfrm rot="0">
            <a:off x="841248" y="4407408"/>
            <a:ext cx="475488" cy="475488"/>
          </a:xfrm>
          <a:prstGeom prst="rect"/>
          <a:noFill/>
          <a:ln w="12700" cmpd="sng" cap="flat">
            <a:noFill/>
            <a:prstDash val="solid"/>
            <a:miter/>
          </a:ln>
        </p:spPr>
      </p:pic>
      <p:pic>
        <p:nvPicPr>
          <p:cNvPr id="91" name="图片" descr="preencoded.png"/>
          <p:cNvPicPr>
            <a:picLocks noChangeAspect="1"/>
          </p:cNvPicPr>
          <p:nvPr/>
        </p:nvPicPr>
        <p:blipFill>
          <a:blip r:embed="rId4" cstate="print"/>
          <a:stretch>
            <a:fillRect/>
          </a:stretch>
        </p:blipFill>
        <p:spPr>
          <a:xfrm rot="0">
            <a:off x="841248" y="6099048"/>
            <a:ext cx="475488" cy="475488"/>
          </a:xfrm>
          <a:prstGeom prst="rect"/>
          <a:noFill/>
          <a:ln w="12700" cmpd="sng" cap="flat">
            <a:noFill/>
            <a:prstDash val="solid"/>
            <a:miter/>
          </a:ln>
        </p:spPr>
      </p:pic>
      <p:pic>
        <p:nvPicPr>
          <p:cNvPr id="92" name="图片" descr="preencoded.png"/>
          <p:cNvPicPr>
            <a:picLocks noChangeAspect="1"/>
          </p:cNvPicPr>
          <p:nvPr/>
        </p:nvPicPr>
        <p:blipFill>
          <a:blip r:embed="rId5" cstate="print"/>
          <a:stretch>
            <a:fillRect/>
          </a:stretch>
        </p:blipFill>
        <p:spPr>
          <a:xfrm rot="0">
            <a:off x="841248" y="2724912"/>
            <a:ext cx="475488" cy="475487"/>
          </a:xfrm>
          <a:prstGeom prst="rect"/>
          <a:noFill/>
          <a:ln w="12700" cmpd="sng" cap="flat">
            <a:noFill/>
            <a:prstDash val="solid"/>
            <a:miter/>
          </a:ln>
        </p:spPr>
      </p:pic>
      <p:sp>
        <p:nvSpPr>
          <p:cNvPr id="93" name="矩形"/>
          <p:cNvSpPr>
            <a:spLocks/>
          </p:cNvSpPr>
          <p:nvPr/>
        </p:nvSpPr>
        <p:spPr>
          <a:xfrm rot="0">
            <a:off x="832104" y="731520"/>
            <a:ext cx="8010144" cy="1481328"/>
          </a:xfrm>
          <a:prstGeom prst="rect"/>
          <a:noFill/>
          <a:ln w="12700" cmpd="sng" cap="flat">
            <a:noFill/>
            <a:prstDash val="solid"/>
            <a:miter/>
          </a:ln>
        </p:spPr>
        <p:txBody>
          <a:bodyPr vert="horz" wrap="squar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Data Collection and Preparation</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
        <p:nvSpPr>
          <p:cNvPr id="94" name="矩形"/>
          <p:cNvSpPr>
            <a:spLocks/>
          </p:cNvSpPr>
          <p:nvPr/>
        </p:nvSpPr>
        <p:spPr>
          <a:xfrm rot="0">
            <a:off x="996696" y="4434840"/>
            <a:ext cx="173736" cy="438912"/>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2</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95" name="矩形"/>
          <p:cNvSpPr>
            <a:spLocks/>
          </p:cNvSpPr>
          <p:nvPr/>
        </p:nvSpPr>
        <p:spPr>
          <a:xfrm rot="0">
            <a:off x="1609344" y="4946904"/>
            <a:ext cx="7214615" cy="594359"/>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Techniques are employed to visualize and analyze the dataset for better understanding.</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96" name="矩形"/>
          <p:cNvSpPr>
            <a:spLocks/>
          </p:cNvSpPr>
          <p:nvPr/>
        </p:nvSpPr>
        <p:spPr>
          <a:xfrm rot="0">
            <a:off x="1609344" y="2752344"/>
            <a:ext cx="7214615"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Dataset</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97" name="矩形"/>
          <p:cNvSpPr>
            <a:spLocks/>
          </p:cNvSpPr>
          <p:nvPr/>
        </p:nvSpPr>
        <p:spPr>
          <a:xfrm rot="0">
            <a:off x="1609344" y="6135624"/>
            <a:ext cx="7214615"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Data Augmentation</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98" name="矩形"/>
          <p:cNvSpPr>
            <a:spLocks/>
          </p:cNvSpPr>
          <p:nvPr/>
        </p:nvSpPr>
        <p:spPr>
          <a:xfrm rot="0">
            <a:off x="996696" y="6117336"/>
            <a:ext cx="173736" cy="438911"/>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3</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99" name="矩形"/>
          <p:cNvSpPr>
            <a:spLocks/>
          </p:cNvSpPr>
          <p:nvPr/>
        </p:nvSpPr>
        <p:spPr>
          <a:xfrm rot="0">
            <a:off x="1609344" y="4443984"/>
            <a:ext cx="7214615"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Data Visualization</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00" name="矩形"/>
          <p:cNvSpPr>
            <a:spLocks/>
          </p:cNvSpPr>
          <p:nvPr/>
        </p:nvSpPr>
        <p:spPr>
          <a:xfrm rot="0">
            <a:off x="996696" y="2743200"/>
            <a:ext cx="173736" cy="438911"/>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1</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01" name="矩形"/>
          <p:cNvSpPr>
            <a:spLocks/>
          </p:cNvSpPr>
          <p:nvPr/>
        </p:nvSpPr>
        <p:spPr>
          <a:xfrm rot="0">
            <a:off x="1609344" y="3264408"/>
            <a:ext cx="7214615" cy="594359"/>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The project utilizes a dataset of 28 classes of fruits and vegetables sourced from Kaggle.</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02" name="矩形"/>
          <p:cNvSpPr>
            <a:spLocks/>
          </p:cNvSpPr>
          <p:nvPr/>
        </p:nvSpPr>
        <p:spPr>
          <a:xfrm rot="0">
            <a:off x="1609344" y="6638544"/>
            <a:ext cx="7214615" cy="594359"/>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Various transformations are applied to increase the dataset's diversity, aiding model robustness.</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678768587"/>
      </p:ext>
    </p:extLst>
  </p:cSld>
  <p:clrMapOvr>
    <a:masterClrMapping/>
  </p:clrMapOvr>
</p:sld>
</file>

<file path=ppt/slides/slide8.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06"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107" name="图片" descr="preencoded.png"/>
          <p:cNvPicPr>
            <a:picLocks noChangeAspect="1"/>
          </p:cNvPicPr>
          <p:nvPr/>
        </p:nvPicPr>
        <p:blipFill>
          <a:blip r:embed="rId2" cstate="print"/>
          <a:stretch>
            <a:fillRect/>
          </a:stretch>
        </p:blipFill>
        <p:spPr>
          <a:xfrm rot="0">
            <a:off x="9656064" y="0"/>
            <a:ext cx="4974336" cy="8238744"/>
          </a:xfrm>
          <a:prstGeom prst="rect"/>
          <a:noFill/>
          <a:ln w="12700" cmpd="sng" cap="flat">
            <a:noFill/>
            <a:prstDash val="solid"/>
            <a:miter/>
          </a:ln>
        </p:spPr>
      </p:pic>
      <p:pic>
        <p:nvPicPr>
          <p:cNvPr id="108" name="图片" descr="preencoded.png"/>
          <p:cNvPicPr>
            <a:picLocks noChangeAspect="1"/>
          </p:cNvPicPr>
          <p:nvPr/>
        </p:nvPicPr>
        <p:blipFill>
          <a:blip r:embed="rId3" cstate="print"/>
          <a:stretch>
            <a:fillRect/>
          </a:stretch>
        </p:blipFill>
        <p:spPr>
          <a:xfrm rot="0">
            <a:off x="841248" y="2798064"/>
            <a:ext cx="475488" cy="475487"/>
          </a:xfrm>
          <a:prstGeom prst="rect"/>
          <a:noFill/>
          <a:ln w="12700" cmpd="sng" cap="flat">
            <a:noFill/>
            <a:prstDash val="solid"/>
            <a:miter/>
          </a:ln>
        </p:spPr>
      </p:pic>
      <p:pic>
        <p:nvPicPr>
          <p:cNvPr id="109" name="图片" descr="preencoded.png"/>
          <p:cNvPicPr>
            <a:picLocks noChangeAspect="1"/>
          </p:cNvPicPr>
          <p:nvPr/>
        </p:nvPicPr>
        <p:blipFill>
          <a:blip r:embed="rId4" cstate="print"/>
          <a:stretch>
            <a:fillRect/>
          </a:stretch>
        </p:blipFill>
        <p:spPr>
          <a:xfrm rot="0">
            <a:off x="841248" y="5586983"/>
            <a:ext cx="475488" cy="475488"/>
          </a:xfrm>
          <a:prstGeom prst="rect"/>
          <a:noFill/>
          <a:ln w="12700" cmpd="sng" cap="flat">
            <a:noFill/>
            <a:prstDash val="solid"/>
            <a:miter/>
          </a:ln>
        </p:spPr>
      </p:pic>
      <p:pic>
        <p:nvPicPr>
          <p:cNvPr id="110" name="图片" descr="preencoded.png"/>
          <p:cNvPicPr>
            <a:picLocks noChangeAspect="1"/>
          </p:cNvPicPr>
          <p:nvPr/>
        </p:nvPicPr>
        <p:blipFill>
          <a:blip r:embed="rId5" cstate="print"/>
          <a:stretch>
            <a:fillRect/>
          </a:stretch>
        </p:blipFill>
        <p:spPr>
          <a:xfrm rot="0">
            <a:off x="841248" y="4187952"/>
            <a:ext cx="475488" cy="475487"/>
          </a:xfrm>
          <a:prstGeom prst="rect"/>
          <a:noFill/>
          <a:ln w="12700" cmpd="sng" cap="flat">
            <a:noFill/>
            <a:prstDash val="solid"/>
            <a:miter/>
          </a:ln>
        </p:spPr>
      </p:pic>
      <p:sp>
        <p:nvSpPr>
          <p:cNvPr id="111" name="矩形"/>
          <p:cNvSpPr>
            <a:spLocks/>
          </p:cNvSpPr>
          <p:nvPr/>
        </p:nvSpPr>
        <p:spPr>
          <a:xfrm rot="0">
            <a:off x="832104" y="1545336"/>
            <a:ext cx="8010144" cy="740664"/>
          </a:xfrm>
          <a:prstGeom prst="rect"/>
          <a:noFill/>
          <a:ln w="12700" cmpd="sng" cap="flat">
            <a:noFill/>
            <a:prstDash val="solid"/>
            <a:miter/>
          </a:ln>
        </p:spPr>
        <p:txBody>
          <a:bodyPr vert="horz" wrap="non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Application Development</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
        <p:nvSpPr>
          <p:cNvPr id="112" name="矩形"/>
          <p:cNvSpPr>
            <a:spLocks/>
          </p:cNvSpPr>
          <p:nvPr/>
        </p:nvSpPr>
        <p:spPr>
          <a:xfrm rot="0">
            <a:off x="1609344" y="5614416"/>
            <a:ext cx="7214615"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Model Testing</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13" name="矩形"/>
          <p:cNvSpPr>
            <a:spLocks/>
          </p:cNvSpPr>
          <p:nvPr/>
        </p:nvSpPr>
        <p:spPr>
          <a:xfrm rot="0">
            <a:off x="1609344" y="6126479"/>
            <a:ext cx="7214615" cy="301751"/>
          </a:xfrm>
          <a:prstGeom prst="rect"/>
          <a:noFill/>
          <a:ln w="12700" cmpd="sng" cap="flat">
            <a:noFill/>
            <a:prstDash val="solid"/>
            <a:miter/>
          </a:ln>
        </p:spPr>
        <p:txBody>
          <a:bodyPr vert="horz" wrap="non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Tests the model's accuracy in identifying produce.</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14" name="矩形"/>
          <p:cNvSpPr>
            <a:spLocks/>
          </p:cNvSpPr>
          <p:nvPr/>
        </p:nvSpPr>
        <p:spPr>
          <a:xfrm rot="0">
            <a:off x="1609344" y="4215384"/>
            <a:ext cx="7214615"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Flask Integration</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15" name="矩形"/>
          <p:cNvSpPr>
            <a:spLocks/>
          </p:cNvSpPr>
          <p:nvPr/>
        </p:nvSpPr>
        <p:spPr>
          <a:xfrm rot="0">
            <a:off x="996696" y="2816352"/>
            <a:ext cx="173736" cy="438911"/>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1</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16" name="矩形"/>
          <p:cNvSpPr>
            <a:spLocks/>
          </p:cNvSpPr>
          <p:nvPr/>
        </p:nvSpPr>
        <p:spPr>
          <a:xfrm rot="0">
            <a:off x="1609344" y="2825496"/>
            <a:ext cx="7214615"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HTML Pages</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17" name="矩形"/>
          <p:cNvSpPr>
            <a:spLocks/>
          </p:cNvSpPr>
          <p:nvPr/>
        </p:nvSpPr>
        <p:spPr>
          <a:xfrm rot="0">
            <a:off x="1609344" y="3337560"/>
            <a:ext cx="7214615" cy="301751"/>
          </a:xfrm>
          <a:prstGeom prst="rect"/>
          <a:noFill/>
          <a:ln w="12700" cmpd="sng" cap="flat">
            <a:noFill/>
            <a:prstDash val="solid"/>
            <a:miter/>
          </a:ln>
        </p:spPr>
        <p:txBody>
          <a:bodyPr vert="horz" wrap="non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Three HTML files for user interaction.</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18" name="矩形"/>
          <p:cNvSpPr>
            <a:spLocks/>
          </p:cNvSpPr>
          <p:nvPr/>
        </p:nvSpPr>
        <p:spPr>
          <a:xfrm rot="0">
            <a:off x="1609344" y="4727448"/>
            <a:ext cx="7214615" cy="301752"/>
          </a:xfrm>
          <a:prstGeom prst="rect"/>
          <a:noFill/>
          <a:ln w="12700" cmpd="sng" cap="flat">
            <a:noFill/>
            <a:prstDash val="solid"/>
            <a:miter/>
          </a:ln>
        </p:spPr>
        <p:txBody>
          <a:bodyPr vert="horz" wrap="non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Connects the UI to the predictive model.</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19" name="矩形"/>
          <p:cNvSpPr>
            <a:spLocks/>
          </p:cNvSpPr>
          <p:nvPr/>
        </p:nvSpPr>
        <p:spPr>
          <a:xfrm rot="0">
            <a:off x="996696" y="5605272"/>
            <a:ext cx="173736" cy="438911"/>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3</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20" name="矩形"/>
          <p:cNvSpPr>
            <a:spLocks/>
          </p:cNvSpPr>
          <p:nvPr/>
        </p:nvSpPr>
        <p:spPr>
          <a:xfrm rot="0">
            <a:off x="996696" y="4206240"/>
            <a:ext cx="173736" cy="438912"/>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2</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958836609"/>
      </p:ext>
    </p:extLst>
  </p:cSld>
  <p:clrMapOvr>
    <a:masterClrMapping/>
  </p:clrMapOvr>
</p:sld>
</file>

<file path=ppt/slides/slide9.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24"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sp>
        <p:nvSpPr>
          <p:cNvPr id="125" name="矩形"/>
          <p:cNvSpPr>
            <a:spLocks/>
          </p:cNvSpPr>
          <p:nvPr/>
        </p:nvSpPr>
        <p:spPr>
          <a:xfrm rot="0">
            <a:off x="8046719" y="4215384"/>
            <a:ext cx="5504689"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Waste Reduction</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26" name="矩形"/>
          <p:cNvSpPr>
            <a:spLocks/>
          </p:cNvSpPr>
          <p:nvPr/>
        </p:nvSpPr>
        <p:spPr>
          <a:xfrm rot="0">
            <a:off x="8046719" y="6099048"/>
            <a:ext cx="5504689" cy="301751"/>
          </a:xfrm>
          <a:prstGeom prst="rect"/>
          <a:noFill/>
          <a:ln w="12700" cmpd="sng" cap="flat">
            <a:noFill/>
            <a:prstDash val="solid"/>
            <a:miter/>
          </a:ln>
        </p:spPr>
        <p:txBody>
          <a:bodyPr vert="horz" wrap="non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Enhances quality control measures in sorting.</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27" name="矩形"/>
          <p:cNvSpPr>
            <a:spLocks/>
          </p:cNvSpPr>
          <p:nvPr/>
        </p:nvSpPr>
        <p:spPr>
          <a:xfrm rot="0">
            <a:off x="8046719" y="5586983"/>
            <a:ext cx="5504689"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Quality Control Improvement</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28" name="矩形"/>
          <p:cNvSpPr>
            <a:spLocks/>
          </p:cNvSpPr>
          <p:nvPr/>
        </p:nvSpPr>
        <p:spPr>
          <a:xfrm rot="0">
            <a:off x="841248" y="2724912"/>
            <a:ext cx="6007608" cy="2066544"/>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The Smart Sorting system demonstrates significant advancements in fruit and vegetable sorting through AI and transfer learning. By automating processes, it enhances efficiency, reduces waste, and improves quality control in the agricultural sector. Future work can expand the model's capabilities and applications.</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29" name="矩形"/>
          <p:cNvSpPr>
            <a:spLocks/>
          </p:cNvSpPr>
          <p:nvPr/>
        </p:nvSpPr>
        <p:spPr>
          <a:xfrm rot="0">
            <a:off x="832104" y="1463040"/>
            <a:ext cx="12984480" cy="740664"/>
          </a:xfrm>
          <a:prstGeom prst="rect"/>
          <a:noFill/>
          <a:ln w="12700" cmpd="sng" cap="flat">
            <a:noFill/>
            <a:prstDash val="solid"/>
            <a:miter/>
          </a:ln>
        </p:spPr>
        <p:txBody>
          <a:bodyPr vert="horz" wrap="non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Advancements in Smart Sorting System</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
        <p:nvSpPr>
          <p:cNvPr id="130" name="矩形"/>
          <p:cNvSpPr>
            <a:spLocks/>
          </p:cNvSpPr>
          <p:nvPr/>
        </p:nvSpPr>
        <p:spPr>
          <a:xfrm rot="0">
            <a:off x="8046719" y="2852928"/>
            <a:ext cx="5504689"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Efficiency Enhancement</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31" name="矩形"/>
          <p:cNvSpPr>
            <a:spLocks/>
          </p:cNvSpPr>
          <p:nvPr/>
        </p:nvSpPr>
        <p:spPr>
          <a:xfrm rot="0">
            <a:off x="8046719" y="3364992"/>
            <a:ext cx="5504689" cy="594359"/>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Automates sorting processes to improve efficiency.</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32" name="矩形"/>
          <p:cNvSpPr>
            <a:spLocks/>
          </p:cNvSpPr>
          <p:nvPr/>
        </p:nvSpPr>
        <p:spPr>
          <a:xfrm rot="0">
            <a:off x="8046719" y="4727448"/>
            <a:ext cx="5504689" cy="594360"/>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Significantly reduces waste in the agricultural sector.</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51905832"/>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
        <a:ea typeface=""/>
        <a:cs typeface=""/>
      </a:majorFont>
      <a:minorFont>
        <a:latin typeface=""/>
        <a:ea typeface=""/>
        <a:cs typeface=""/>
      </a:minorFont>
    </a:fontScheme>
    <a:fmtScheme name="Office Theme">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ppt/theme/theme2.xml><?xml version="1.0" encoding="utf-8"?>
<a:theme xmlns:a="http://schemas.openxmlformats.org/drawingml/2006/main" name="notesMaster1">
  <a:themeElements>
    <a:clrScheme name="notesMaster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otesMaster1">
      <a:majorFont>
        <a:latin typeface=""/>
        <a:ea typeface=""/>
        <a:cs typeface=""/>
      </a:majorFont>
      <a:minorFont>
        <a:latin typeface=""/>
        <a:ea typeface=""/>
        <a:cs typeface=""/>
      </a:minorFont>
    </a:fontScheme>
    <a:fmtScheme name="notesMaster1">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docProps/app.xml><?xml version="1.0" encoding="utf-8"?>
<Properties xmlns="http://schemas.openxmlformats.org/officeDocument/2006/extended-properties">
  <Template>Normal.eit</Template>
  <TotalTime>18</TotalTime>
  <Application>Yozo_Office</Application>
  <Company>PptxGenJS</Company>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subject>PptxGenJS Presentation</dc:subject>
  <dc:creator>PptxGenJS</dc:creator>
  <cp:lastModifiedBy>root</cp:lastModifiedBy>
  <cp:revision>2</cp:revision>
  <dcterms:created xsi:type="dcterms:W3CDTF">2025-06-25T06:30:14Z</dcterms:created>
  <dcterms:modified xsi:type="dcterms:W3CDTF">2025-06-27T12:32:45Z</dcterms:modified>
</cp:coreProperties>
</file>